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81"/>
  </p:normalViewPr>
  <p:slideViewPr>
    <p:cSldViewPr snapToGrid="0" snapToObjects="1">
      <p:cViewPr>
        <p:scale>
          <a:sx n="67" d="100"/>
          <a:sy n="67" d="100"/>
        </p:scale>
        <p:origin x="81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E69D9-FCC6-2342-A4E7-C4A6964E801B}" type="doc">
      <dgm:prSet loTypeId="urn:microsoft.com/office/officeart/2005/8/layout/gear1" loCatId="" qsTypeId="urn:microsoft.com/office/officeart/2005/8/quickstyle/simple1" qsCatId="simple" csTypeId="urn:microsoft.com/office/officeart/2005/8/colors/accent0_1" csCatId="mainScheme" phldr="1"/>
      <dgm:spPr/>
    </dgm:pt>
    <dgm:pt modelId="{9140C2D5-A2F1-B145-A0C3-B8B09B2CBF2D}">
      <dgm:prSet phldrT="[Текст]"/>
      <dgm:spPr/>
      <dgm:t>
        <a:bodyPr/>
        <a:lstStyle/>
        <a:p>
          <a:endParaRPr lang="ru-RU" dirty="0"/>
        </a:p>
      </dgm:t>
    </dgm:pt>
    <dgm:pt modelId="{7581054B-F94E-9D4B-B531-C4080C07E32A}" type="parTrans" cxnId="{3B220E49-ED54-5940-891F-0C6B01263EB4}">
      <dgm:prSet/>
      <dgm:spPr/>
      <dgm:t>
        <a:bodyPr/>
        <a:lstStyle/>
        <a:p>
          <a:endParaRPr lang="ru-RU"/>
        </a:p>
      </dgm:t>
    </dgm:pt>
    <dgm:pt modelId="{FDA1D782-E783-2641-A4AD-C610EF4935B3}" type="sibTrans" cxnId="{3B220E49-ED54-5940-891F-0C6B01263EB4}">
      <dgm:prSet/>
      <dgm:spPr/>
      <dgm:t>
        <a:bodyPr/>
        <a:lstStyle/>
        <a:p>
          <a:endParaRPr lang="ru-RU"/>
        </a:p>
      </dgm:t>
    </dgm:pt>
    <dgm:pt modelId="{560FAF6A-2BA4-E341-AACF-CA15F5684100}">
      <dgm:prSet phldrT="[Текст]"/>
      <dgm:spPr/>
      <dgm:t>
        <a:bodyPr/>
        <a:lstStyle/>
        <a:p>
          <a:endParaRPr lang="ru-RU" dirty="0"/>
        </a:p>
      </dgm:t>
    </dgm:pt>
    <dgm:pt modelId="{A3FB5328-84DD-3B46-A3FA-1CC819E7C7B6}" type="parTrans" cxnId="{069147A1-E5D2-BA44-A42C-A8C361BE6A3B}">
      <dgm:prSet/>
      <dgm:spPr/>
      <dgm:t>
        <a:bodyPr/>
        <a:lstStyle/>
        <a:p>
          <a:endParaRPr lang="ru-RU"/>
        </a:p>
      </dgm:t>
    </dgm:pt>
    <dgm:pt modelId="{E637EDE4-8A6A-C842-8FBC-906B1DCEAB8A}" type="sibTrans" cxnId="{069147A1-E5D2-BA44-A42C-A8C361BE6A3B}">
      <dgm:prSet/>
      <dgm:spPr/>
      <dgm:t>
        <a:bodyPr/>
        <a:lstStyle/>
        <a:p>
          <a:endParaRPr lang="ru-RU"/>
        </a:p>
      </dgm:t>
    </dgm:pt>
    <dgm:pt modelId="{735F1DB5-F043-F244-B91D-2323FA068682}">
      <dgm:prSet phldrT="[Текст]"/>
      <dgm:spPr/>
      <dgm:t>
        <a:bodyPr/>
        <a:lstStyle/>
        <a:p>
          <a:endParaRPr lang="ru-RU" dirty="0"/>
        </a:p>
      </dgm:t>
    </dgm:pt>
    <dgm:pt modelId="{BF259318-2340-3145-9CF5-8A281EA950FD}" type="parTrans" cxnId="{97600477-945C-4F4A-BD0A-0CBFE1F7C81E}">
      <dgm:prSet/>
      <dgm:spPr/>
      <dgm:t>
        <a:bodyPr/>
        <a:lstStyle/>
        <a:p>
          <a:endParaRPr lang="ru-RU"/>
        </a:p>
      </dgm:t>
    </dgm:pt>
    <dgm:pt modelId="{2387DF64-C528-164C-AC32-E7F26A944CAD}" type="sibTrans" cxnId="{97600477-945C-4F4A-BD0A-0CBFE1F7C81E}">
      <dgm:prSet/>
      <dgm:spPr/>
      <dgm:t>
        <a:bodyPr/>
        <a:lstStyle/>
        <a:p>
          <a:endParaRPr lang="ru-RU"/>
        </a:p>
      </dgm:t>
    </dgm:pt>
    <dgm:pt modelId="{67F27993-602B-B747-BA83-385E16A8F85D}" type="pres">
      <dgm:prSet presAssocID="{67AE69D9-FCC6-2342-A4E7-C4A6964E80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1899120-0237-FD46-B7C0-20EAA6D317AB}" type="pres">
      <dgm:prSet presAssocID="{9140C2D5-A2F1-B145-A0C3-B8B09B2CBF2D}" presName="gear1" presStyleLbl="node1" presStyleIdx="0" presStyleCnt="3">
        <dgm:presLayoutVars>
          <dgm:chMax val="1"/>
          <dgm:bulletEnabled val="1"/>
        </dgm:presLayoutVars>
      </dgm:prSet>
      <dgm:spPr/>
    </dgm:pt>
    <dgm:pt modelId="{FF94B6F7-CC1B-9C4A-91D0-27053FA84C0F}" type="pres">
      <dgm:prSet presAssocID="{9140C2D5-A2F1-B145-A0C3-B8B09B2CBF2D}" presName="gear1srcNode" presStyleLbl="node1" presStyleIdx="0" presStyleCnt="3"/>
      <dgm:spPr/>
    </dgm:pt>
    <dgm:pt modelId="{B0EE3D2D-9164-4B44-B6EF-843FE9029029}" type="pres">
      <dgm:prSet presAssocID="{9140C2D5-A2F1-B145-A0C3-B8B09B2CBF2D}" presName="gear1dstNode" presStyleLbl="node1" presStyleIdx="0" presStyleCnt="3"/>
      <dgm:spPr/>
    </dgm:pt>
    <dgm:pt modelId="{13366625-AD30-724F-A1DA-21D822010072}" type="pres">
      <dgm:prSet presAssocID="{560FAF6A-2BA4-E341-AACF-CA15F5684100}" presName="gear2" presStyleLbl="node1" presStyleIdx="1" presStyleCnt="3">
        <dgm:presLayoutVars>
          <dgm:chMax val="1"/>
          <dgm:bulletEnabled val="1"/>
        </dgm:presLayoutVars>
      </dgm:prSet>
      <dgm:spPr/>
    </dgm:pt>
    <dgm:pt modelId="{5A5E6BD2-3D2B-6548-AEF7-A765E3420176}" type="pres">
      <dgm:prSet presAssocID="{560FAF6A-2BA4-E341-AACF-CA15F5684100}" presName="gear2srcNode" presStyleLbl="node1" presStyleIdx="1" presStyleCnt="3"/>
      <dgm:spPr/>
    </dgm:pt>
    <dgm:pt modelId="{C82ABFD5-BA65-C04E-B9C3-9BA2BDB93417}" type="pres">
      <dgm:prSet presAssocID="{560FAF6A-2BA4-E341-AACF-CA15F5684100}" presName="gear2dstNode" presStyleLbl="node1" presStyleIdx="1" presStyleCnt="3"/>
      <dgm:spPr/>
    </dgm:pt>
    <dgm:pt modelId="{97A0D054-6136-F140-AA1C-8B1C7212B9E1}" type="pres">
      <dgm:prSet presAssocID="{735F1DB5-F043-F244-B91D-2323FA068682}" presName="gear3" presStyleLbl="node1" presStyleIdx="2" presStyleCnt="3"/>
      <dgm:spPr/>
    </dgm:pt>
    <dgm:pt modelId="{11FD0D38-8CFB-1B4E-84D6-F9F203CD84D1}" type="pres">
      <dgm:prSet presAssocID="{735F1DB5-F043-F244-B91D-2323FA06868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2903B0E-5971-3942-9C07-6C16A0F05ACF}" type="pres">
      <dgm:prSet presAssocID="{735F1DB5-F043-F244-B91D-2323FA068682}" presName="gear3srcNode" presStyleLbl="node1" presStyleIdx="2" presStyleCnt="3"/>
      <dgm:spPr/>
    </dgm:pt>
    <dgm:pt modelId="{764DA5AD-DF15-0A4B-BC26-EB90F14FBB6B}" type="pres">
      <dgm:prSet presAssocID="{735F1DB5-F043-F244-B91D-2323FA068682}" presName="gear3dstNode" presStyleLbl="node1" presStyleIdx="2" presStyleCnt="3"/>
      <dgm:spPr/>
    </dgm:pt>
    <dgm:pt modelId="{A8646491-34AA-834E-B973-75DCF1EA55E2}" type="pres">
      <dgm:prSet presAssocID="{FDA1D782-E783-2641-A4AD-C610EF4935B3}" presName="connector1" presStyleLbl="sibTrans2D1" presStyleIdx="0" presStyleCnt="3"/>
      <dgm:spPr/>
    </dgm:pt>
    <dgm:pt modelId="{621CBAB4-36F2-BE42-A70D-DBEB1DD7D8D9}" type="pres">
      <dgm:prSet presAssocID="{E637EDE4-8A6A-C842-8FBC-906B1DCEAB8A}" presName="connector2" presStyleLbl="sibTrans2D1" presStyleIdx="1" presStyleCnt="3"/>
      <dgm:spPr/>
    </dgm:pt>
    <dgm:pt modelId="{D92822E4-090E-D349-B354-AA2BF36AC985}" type="pres">
      <dgm:prSet presAssocID="{2387DF64-C528-164C-AC32-E7F26A944CAD}" presName="connector3" presStyleLbl="sibTrans2D1" presStyleIdx="2" presStyleCnt="3"/>
      <dgm:spPr/>
    </dgm:pt>
  </dgm:ptLst>
  <dgm:cxnLst>
    <dgm:cxn modelId="{3DBC7405-8A6B-8B4E-B51C-D4DCA53C3B5B}" type="presOf" srcId="{9140C2D5-A2F1-B145-A0C3-B8B09B2CBF2D}" destId="{FF94B6F7-CC1B-9C4A-91D0-27053FA84C0F}" srcOrd="1" destOrd="0" presId="urn:microsoft.com/office/officeart/2005/8/layout/gear1"/>
    <dgm:cxn modelId="{4AEE3823-0EAF-DF4E-8C1E-899E60D52C8B}" type="presOf" srcId="{560FAF6A-2BA4-E341-AACF-CA15F5684100}" destId="{5A5E6BD2-3D2B-6548-AEF7-A765E3420176}" srcOrd="1" destOrd="0" presId="urn:microsoft.com/office/officeart/2005/8/layout/gear1"/>
    <dgm:cxn modelId="{CCA59742-58D6-804F-AF94-DD3F089B15E5}" type="presOf" srcId="{FDA1D782-E783-2641-A4AD-C610EF4935B3}" destId="{A8646491-34AA-834E-B973-75DCF1EA55E2}" srcOrd="0" destOrd="0" presId="urn:microsoft.com/office/officeart/2005/8/layout/gear1"/>
    <dgm:cxn modelId="{3B220E49-ED54-5940-891F-0C6B01263EB4}" srcId="{67AE69D9-FCC6-2342-A4E7-C4A6964E801B}" destId="{9140C2D5-A2F1-B145-A0C3-B8B09B2CBF2D}" srcOrd="0" destOrd="0" parTransId="{7581054B-F94E-9D4B-B531-C4080C07E32A}" sibTransId="{FDA1D782-E783-2641-A4AD-C610EF4935B3}"/>
    <dgm:cxn modelId="{202A924E-7F74-F445-8E77-F43E6A43084E}" type="presOf" srcId="{560FAF6A-2BA4-E341-AACF-CA15F5684100}" destId="{13366625-AD30-724F-A1DA-21D822010072}" srcOrd="0" destOrd="0" presId="urn:microsoft.com/office/officeart/2005/8/layout/gear1"/>
    <dgm:cxn modelId="{7984BC5D-8882-1841-A917-43FA08FB72C2}" type="presOf" srcId="{735F1DB5-F043-F244-B91D-2323FA068682}" destId="{11FD0D38-8CFB-1B4E-84D6-F9F203CD84D1}" srcOrd="1" destOrd="0" presId="urn:microsoft.com/office/officeart/2005/8/layout/gear1"/>
    <dgm:cxn modelId="{7B2CAE61-F2CE-0941-A4B9-D7250D16A5AF}" type="presOf" srcId="{9140C2D5-A2F1-B145-A0C3-B8B09B2CBF2D}" destId="{B0EE3D2D-9164-4B44-B6EF-843FE9029029}" srcOrd="2" destOrd="0" presId="urn:microsoft.com/office/officeart/2005/8/layout/gear1"/>
    <dgm:cxn modelId="{53BCEF6E-1C3E-AF4E-928D-D7D73352A96C}" type="presOf" srcId="{735F1DB5-F043-F244-B91D-2323FA068682}" destId="{764DA5AD-DF15-0A4B-BC26-EB90F14FBB6B}" srcOrd="3" destOrd="0" presId="urn:microsoft.com/office/officeart/2005/8/layout/gear1"/>
    <dgm:cxn modelId="{FA6CFD74-4B94-3345-AA49-38412AEDC5DE}" type="presOf" srcId="{E637EDE4-8A6A-C842-8FBC-906B1DCEAB8A}" destId="{621CBAB4-36F2-BE42-A70D-DBEB1DD7D8D9}" srcOrd="0" destOrd="0" presId="urn:microsoft.com/office/officeart/2005/8/layout/gear1"/>
    <dgm:cxn modelId="{97600477-945C-4F4A-BD0A-0CBFE1F7C81E}" srcId="{67AE69D9-FCC6-2342-A4E7-C4A6964E801B}" destId="{735F1DB5-F043-F244-B91D-2323FA068682}" srcOrd="2" destOrd="0" parTransId="{BF259318-2340-3145-9CF5-8A281EA950FD}" sibTransId="{2387DF64-C528-164C-AC32-E7F26A944CAD}"/>
    <dgm:cxn modelId="{B6BDB693-4DEA-3345-A989-AE3E8A855FF4}" type="presOf" srcId="{735F1DB5-F043-F244-B91D-2323FA068682}" destId="{97A0D054-6136-F140-AA1C-8B1C7212B9E1}" srcOrd="0" destOrd="0" presId="urn:microsoft.com/office/officeart/2005/8/layout/gear1"/>
    <dgm:cxn modelId="{A3329F95-9BA0-394D-B012-D85C0689F29B}" type="presOf" srcId="{560FAF6A-2BA4-E341-AACF-CA15F5684100}" destId="{C82ABFD5-BA65-C04E-B9C3-9BA2BDB93417}" srcOrd="2" destOrd="0" presId="urn:microsoft.com/office/officeart/2005/8/layout/gear1"/>
    <dgm:cxn modelId="{069147A1-E5D2-BA44-A42C-A8C361BE6A3B}" srcId="{67AE69D9-FCC6-2342-A4E7-C4A6964E801B}" destId="{560FAF6A-2BA4-E341-AACF-CA15F5684100}" srcOrd="1" destOrd="0" parTransId="{A3FB5328-84DD-3B46-A3FA-1CC819E7C7B6}" sibTransId="{E637EDE4-8A6A-C842-8FBC-906B1DCEAB8A}"/>
    <dgm:cxn modelId="{9F1359C4-77F4-9241-A459-83E8DD520903}" type="presOf" srcId="{735F1DB5-F043-F244-B91D-2323FA068682}" destId="{D2903B0E-5971-3942-9C07-6C16A0F05ACF}" srcOrd="2" destOrd="0" presId="urn:microsoft.com/office/officeart/2005/8/layout/gear1"/>
    <dgm:cxn modelId="{635935D0-3E44-594A-A0F6-5800AFEEAD57}" type="presOf" srcId="{9140C2D5-A2F1-B145-A0C3-B8B09B2CBF2D}" destId="{C1899120-0237-FD46-B7C0-20EAA6D317AB}" srcOrd="0" destOrd="0" presId="urn:microsoft.com/office/officeart/2005/8/layout/gear1"/>
    <dgm:cxn modelId="{C9F7ACE4-81B5-F54F-86BF-2EF7DE620465}" type="presOf" srcId="{67AE69D9-FCC6-2342-A4E7-C4A6964E801B}" destId="{67F27993-602B-B747-BA83-385E16A8F85D}" srcOrd="0" destOrd="0" presId="urn:microsoft.com/office/officeart/2005/8/layout/gear1"/>
    <dgm:cxn modelId="{AD679AEB-ED7A-6F45-93A0-565B511AD042}" type="presOf" srcId="{2387DF64-C528-164C-AC32-E7F26A944CAD}" destId="{D92822E4-090E-D349-B354-AA2BF36AC985}" srcOrd="0" destOrd="0" presId="urn:microsoft.com/office/officeart/2005/8/layout/gear1"/>
    <dgm:cxn modelId="{F7ED0B6A-4E44-CF42-9850-0CC9D9F24AB5}" type="presParOf" srcId="{67F27993-602B-B747-BA83-385E16A8F85D}" destId="{C1899120-0237-FD46-B7C0-20EAA6D317AB}" srcOrd="0" destOrd="0" presId="urn:microsoft.com/office/officeart/2005/8/layout/gear1"/>
    <dgm:cxn modelId="{FFDF233E-FB70-AD4F-823F-8232B1B458A3}" type="presParOf" srcId="{67F27993-602B-B747-BA83-385E16A8F85D}" destId="{FF94B6F7-CC1B-9C4A-91D0-27053FA84C0F}" srcOrd="1" destOrd="0" presId="urn:microsoft.com/office/officeart/2005/8/layout/gear1"/>
    <dgm:cxn modelId="{738E2317-C822-7747-A1BD-5308A7F8ABF9}" type="presParOf" srcId="{67F27993-602B-B747-BA83-385E16A8F85D}" destId="{B0EE3D2D-9164-4B44-B6EF-843FE9029029}" srcOrd="2" destOrd="0" presId="urn:microsoft.com/office/officeart/2005/8/layout/gear1"/>
    <dgm:cxn modelId="{ECF4B479-4871-9642-9B02-DAB9FC09482D}" type="presParOf" srcId="{67F27993-602B-B747-BA83-385E16A8F85D}" destId="{13366625-AD30-724F-A1DA-21D822010072}" srcOrd="3" destOrd="0" presId="urn:microsoft.com/office/officeart/2005/8/layout/gear1"/>
    <dgm:cxn modelId="{DAEB062C-ED96-0041-9BC1-93131D14341B}" type="presParOf" srcId="{67F27993-602B-B747-BA83-385E16A8F85D}" destId="{5A5E6BD2-3D2B-6548-AEF7-A765E3420176}" srcOrd="4" destOrd="0" presId="urn:microsoft.com/office/officeart/2005/8/layout/gear1"/>
    <dgm:cxn modelId="{79E833C7-3A35-AE4F-A22D-5C1378710520}" type="presParOf" srcId="{67F27993-602B-B747-BA83-385E16A8F85D}" destId="{C82ABFD5-BA65-C04E-B9C3-9BA2BDB93417}" srcOrd="5" destOrd="0" presId="urn:microsoft.com/office/officeart/2005/8/layout/gear1"/>
    <dgm:cxn modelId="{C27172FF-4CCD-0B43-B295-390592E26C2D}" type="presParOf" srcId="{67F27993-602B-B747-BA83-385E16A8F85D}" destId="{97A0D054-6136-F140-AA1C-8B1C7212B9E1}" srcOrd="6" destOrd="0" presId="urn:microsoft.com/office/officeart/2005/8/layout/gear1"/>
    <dgm:cxn modelId="{63E0785F-C9D9-B34C-8C13-7BB11C08FBF0}" type="presParOf" srcId="{67F27993-602B-B747-BA83-385E16A8F85D}" destId="{11FD0D38-8CFB-1B4E-84D6-F9F203CD84D1}" srcOrd="7" destOrd="0" presId="urn:microsoft.com/office/officeart/2005/8/layout/gear1"/>
    <dgm:cxn modelId="{C2624A7F-5FD3-E649-8A7B-668D9A608435}" type="presParOf" srcId="{67F27993-602B-B747-BA83-385E16A8F85D}" destId="{D2903B0E-5971-3942-9C07-6C16A0F05ACF}" srcOrd="8" destOrd="0" presId="urn:microsoft.com/office/officeart/2005/8/layout/gear1"/>
    <dgm:cxn modelId="{D7D0AF19-91C4-824B-9B07-A437F7B0F199}" type="presParOf" srcId="{67F27993-602B-B747-BA83-385E16A8F85D}" destId="{764DA5AD-DF15-0A4B-BC26-EB90F14FBB6B}" srcOrd="9" destOrd="0" presId="urn:microsoft.com/office/officeart/2005/8/layout/gear1"/>
    <dgm:cxn modelId="{AF7CCFC6-A841-9849-BDF2-C6345E2D029C}" type="presParOf" srcId="{67F27993-602B-B747-BA83-385E16A8F85D}" destId="{A8646491-34AA-834E-B973-75DCF1EA55E2}" srcOrd="10" destOrd="0" presId="urn:microsoft.com/office/officeart/2005/8/layout/gear1"/>
    <dgm:cxn modelId="{223B574F-2E53-2646-BD95-BB3AED13F292}" type="presParOf" srcId="{67F27993-602B-B747-BA83-385E16A8F85D}" destId="{621CBAB4-36F2-BE42-A70D-DBEB1DD7D8D9}" srcOrd="11" destOrd="0" presId="urn:microsoft.com/office/officeart/2005/8/layout/gear1"/>
    <dgm:cxn modelId="{440D1854-D271-CD42-9187-EA16DFAB3848}" type="presParOf" srcId="{67F27993-602B-B747-BA83-385E16A8F85D}" destId="{D92822E4-090E-D349-B354-AA2BF36AC98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99120-0237-FD46-B7C0-20EAA6D317AB}">
      <dsp:nvSpPr>
        <dsp:cNvPr id="0" name=""/>
        <dsp:cNvSpPr/>
      </dsp:nvSpPr>
      <dsp:spPr>
        <a:xfrm>
          <a:off x="4366409" y="2793290"/>
          <a:ext cx="3414022" cy="3414022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5052779" y="3593008"/>
        <a:ext cx="2041282" cy="1754878"/>
      </dsp:txXfrm>
    </dsp:sp>
    <dsp:sp modelId="{13366625-AD30-724F-A1DA-21D822010072}">
      <dsp:nvSpPr>
        <dsp:cNvPr id="0" name=""/>
        <dsp:cNvSpPr/>
      </dsp:nvSpPr>
      <dsp:spPr>
        <a:xfrm>
          <a:off x="2380069" y="1986340"/>
          <a:ext cx="2482925" cy="248292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005153" y="2615202"/>
        <a:ext cx="1232757" cy="1225201"/>
      </dsp:txXfrm>
    </dsp:sp>
    <dsp:sp modelId="{97A0D054-6136-F140-AA1C-8B1C7212B9E1}">
      <dsp:nvSpPr>
        <dsp:cNvPr id="0" name=""/>
        <dsp:cNvSpPr/>
      </dsp:nvSpPr>
      <dsp:spPr>
        <a:xfrm rot="20700000">
          <a:off x="3770760" y="273375"/>
          <a:ext cx="2432759" cy="243275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 rot="-20700000">
        <a:off x="4304336" y="806950"/>
        <a:ext cx="1365608" cy="1365608"/>
      </dsp:txXfrm>
    </dsp:sp>
    <dsp:sp modelId="{A8646491-34AA-834E-B973-75DCF1EA55E2}">
      <dsp:nvSpPr>
        <dsp:cNvPr id="0" name=""/>
        <dsp:cNvSpPr/>
      </dsp:nvSpPr>
      <dsp:spPr>
        <a:xfrm>
          <a:off x="4126577" y="2265117"/>
          <a:ext cx="4369948" cy="4369948"/>
        </a:xfrm>
        <a:prstGeom prst="circularArrow">
          <a:avLst>
            <a:gd name="adj1" fmla="val 4688"/>
            <a:gd name="adj2" fmla="val 299029"/>
            <a:gd name="adj3" fmla="val 2549765"/>
            <a:gd name="adj4" fmla="val 15790707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CBAB4-36F2-BE42-A70D-DBEB1DD7D8D9}">
      <dsp:nvSpPr>
        <dsp:cNvPr id="0" name=""/>
        <dsp:cNvSpPr/>
      </dsp:nvSpPr>
      <dsp:spPr>
        <a:xfrm>
          <a:off x="1940347" y="1428323"/>
          <a:ext cx="3175040" cy="31750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822E4-090E-D349-B354-AA2BF36AC985}">
      <dsp:nvSpPr>
        <dsp:cNvPr id="0" name=""/>
        <dsp:cNvSpPr/>
      </dsp:nvSpPr>
      <dsp:spPr>
        <a:xfrm>
          <a:off x="3208038" y="-268129"/>
          <a:ext cx="3423333" cy="34233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0131E-800B-A940-B888-AC1221530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2CEF55-F1B4-A84C-8A9B-420A6EB73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E620CB-D2D9-EE4E-8C88-991E0C0F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C5078-4FDB-BB43-ADB7-002FC4C2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D0BA5-BADB-0445-91DF-67D1EC45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7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A7D06-5134-4C4A-AB66-92EA60D3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34AD0D-3E08-324B-B33C-43F3EA4E6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A5F60-95FA-D14D-B836-2A341E0D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E4821-775D-C348-8CD0-D23ABD0F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DAC8E-E57A-2341-B4F9-F0C2CD18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DC85F3-E612-5E40-88D1-489495C5E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64787B-8096-C542-AEBA-3E6F63386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50EB5-F544-A744-ABAC-926AD80D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50896-8C8B-304D-825D-65253234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3AFE1-1242-9A45-AD3C-14885444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472C9-1986-1D4E-9B94-261BCAA9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4A132-B6E6-094E-9815-461820EF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BFA9B-A210-1542-92E4-C60EA812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AF9C1-D4AB-A04C-B605-7CE76A49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BF1FE-7D4D-564F-81F3-14B03ED5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5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B6498-9297-E14A-9EDC-217D05C8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AE59D2-1302-C44A-831D-92907191F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84396-EF66-954E-8429-4D90AA85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4833C-F733-F444-90C2-21EF2701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31AFB-B854-E842-A974-2F31D22C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6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00211-9BFF-4D4D-B9A7-A81BF300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46474-A2A2-3347-9EA1-870056B43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931032-7B51-7F40-AB65-029829CC6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84B9A6-F69C-DE45-B112-F6F4E0EA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41DBB0-CC70-1847-B2B5-98713FDB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167482-BED5-C84E-9541-F3F0DA71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6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F5B84-2588-F841-ADAF-9B255EC9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E731D-94E4-0045-BAB4-12A184237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9864C9-ED6E-3742-B026-B74457DD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0D57F8-C0ED-8C46-BFDA-FB022E2D8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D33155-2847-B340-B2A2-7D25E75C8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855102-C86C-EF48-A6CC-9B877C45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ED4F43-4C5A-1D4A-B53E-1EF5E756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446617-8295-2F40-83D5-A55E677B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7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ECCFD-A684-9C45-9CD4-44637B77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9B5A3A-748F-5542-8FD7-5A772488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394707-D7F8-444E-B799-EB83DFA5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7E3BA6-890F-AA45-83FF-0B1234BD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2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E51005-4BAA-0A4D-B249-72B5CF74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C137AA-ABFC-5B4F-BBB0-1DF76675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503409-A9D8-B945-B704-355E4B87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3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EB300-8B2B-0E44-8A8C-9DACFA75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6D53DF-96C5-ED4D-B9CD-94261CF0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283E85-A8DD-2841-AC5A-A4AD00662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C7101C-7711-F94E-978A-C800364A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84ADB4-C166-704D-A339-251F8860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85B4BC-F677-0D46-B0EA-1514D76B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B491A-5312-3341-AA7F-D1B77DE2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35C840-22A0-7046-852B-06893E3CE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AAA822-3D9D-424A-8B4B-D44FC5234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5F0BE6-92F9-DF4C-845E-D74522A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5769E6-4F15-ED43-954C-A5FF42D8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0D42C-71B1-954B-964E-9A398417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0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AC8F2-B2F8-FE48-AA25-B9B707FF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34DE1E-1ED0-2B43-A055-DD78DF00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975339-47E3-454A-94BF-0CE0AFB6E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2741-6E81-3446-B6B6-1FFD37A07FFE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6142BE-06E9-F048-AC75-A4227564E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F69E4-17DE-EE4F-A167-E94C62B28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3AF-967E-2748-A852-D073D50C7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41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bmz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bmz.r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bmz.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bmz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6011D-FEB3-814B-95C4-11039A2F3056}"/>
              </a:ext>
            </a:extLst>
          </p:cNvPr>
          <p:cNvSpPr txBox="1"/>
          <p:nvPr/>
        </p:nvSpPr>
        <p:spPr>
          <a:xfrm>
            <a:off x="2569028" y="3429000"/>
            <a:ext cx="705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Программа работы Ассоциации «Национальная база медицинских знаний» на период 2019 г.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6B96CD-F625-274E-B79B-B97C935B9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8" y="448218"/>
            <a:ext cx="1423988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2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3072B332-BCA7-484D-AEA3-E2322B2DA2B8}"/>
              </a:ext>
            </a:extLst>
          </p:cNvPr>
          <p:cNvSpPr/>
          <p:nvPr/>
        </p:nvSpPr>
        <p:spPr>
          <a:xfrm>
            <a:off x="704850" y="2674144"/>
            <a:ext cx="1702594" cy="17025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7AE41-C459-6649-9165-B5BDDD29C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3" y="2813447"/>
            <a:ext cx="1423988" cy="1423988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BE05B4D-064A-6342-8B2A-A976972DBB27}"/>
              </a:ext>
            </a:extLst>
          </p:cNvPr>
          <p:cNvSpPr/>
          <p:nvPr/>
        </p:nvSpPr>
        <p:spPr>
          <a:xfrm>
            <a:off x="1889099" y="5418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Создание открытой экспертной сети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1499D-E773-2744-8020-0667508C4400}"/>
              </a:ext>
            </a:extLst>
          </p:cNvPr>
          <p:cNvSpPr txBox="1"/>
          <p:nvPr/>
        </p:nvSpPr>
        <p:spPr>
          <a:xfrm>
            <a:off x="10302901" y="463822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AE79F-C96A-7448-BC8D-AC3D3F8BFB8A}"/>
              </a:ext>
            </a:extLst>
          </p:cNvPr>
          <p:cNvSpPr/>
          <p:nvPr/>
        </p:nvSpPr>
        <p:spPr>
          <a:xfrm>
            <a:off x="2709698" y="2736502"/>
            <a:ext cx="9182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Разработана модель мотива и стимула.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Действует прототип технической платформы.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sans-serif"/>
              </a:rPr>
              <a:t>Общее число экспертов более 200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890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6978D-CFC9-7C49-BB7D-EA9A6288EBD2}"/>
              </a:ext>
            </a:extLst>
          </p:cNvPr>
          <p:cNvSpPr txBox="1"/>
          <p:nvPr/>
        </p:nvSpPr>
        <p:spPr>
          <a:xfrm>
            <a:off x="6966597" y="403037"/>
            <a:ext cx="4520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Механика деятельности НБМЗ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1460EE2-E92D-D241-BBA2-B9CB62DEF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263949"/>
              </p:ext>
            </p:extLst>
          </p:nvPr>
        </p:nvGraphicFramePr>
        <p:xfrm>
          <a:off x="381000" y="403037"/>
          <a:ext cx="9353550" cy="620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B6F846-F9F0-F04A-ABB4-69A96B403206}"/>
              </a:ext>
            </a:extLst>
          </p:cNvPr>
          <p:cNvSpPr txBox="1"/>
          <p:nvPr/>
        </p:nvSpPr>
        <p:spPr>
          <a:xfrm>
            <a:off x="5504577" y="4248150"/>
            <a:ext cx="18437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Образ</a:t>
            </a:r>
          </a:p>
          <a:p>
            <a:pPr algn="ctr"/>
            <a:r>
              <a:rPr lang="ru-RU" sz="3200" dirty="0"/>
              <a:t>будущего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6EDB0-22F8-4442-A128-BAFFDF465B6D}"/>
              </a:ext>
            </a:extLst>
          </p:cNvPr>
          <p:cNvSpPr txBox="1"/>
          <p:nvPr/>
        </p:nvSpPr>
        <p:spPr>
          <a:xfrm>
            <a:off x="3295138" y="3429000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Манифест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ECC4D-9763-304A-AE13-7C50C4765A46}"/>
              </a:ext>
            </a:extLst>
          </p:cNvPr>
          <p:cNvSpPr txBox="1"/>
          <p:nvPr/>
        </p:nvSpPr>
        <p:spPr>
          <a:xfrm>
            <a:off x="4815202" y="1633096"/>
            <a:ext cx="104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Мотив</a:t>
            </a:r>
          </a:p>
        </p:txBody>
      </p:sp>
    </p:spTree>
    <p:extLst>
      <p:ext uri="{BB962C8B-B14F-4D97-AF65-F5344CB8AC3E}">
        <p14:creationId xmlns:p14="http://schemas.microsoft.com/office/powerpoint/2010/main" val="28394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6978D-CFC9-7C49-BB7D-EA9A6288EBD2}"/>
              </a:ext>
            </a:extLst>
          </p:cNvPr>
          <p:cNvSpPr txBox="1"/>
          <p:nvPr/>
        </p:nvSpPr>
        <p:spPr>
          <a:xfrm>
            <a:off x="6096000" y="383987"/>
            <a:ext cx="561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FAQ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Деятельность НБМЗ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DA56A-8505-244C-8FE6-94CEABDAA989}"/>
              </a:ext>
            </a:extLst>
          </p:cNvPr>
          <p:cNvSpPr txBox="1"/>
          <p:nvPr/>
        </p:nvSpPr>
        <p:spPr>
          <a:xfrm>
            <a:off x="933450" y="1390650"/>
            <a:ext cx="444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Как узнать про ………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AD8E2-8533-4C49-B250-883A734D7A50}"/>
              </a:ext>
            </a:extLst>
          </p:cNvPr>
          <p:cNvSpPr txBox="1"/>
          <p:nvPr/>
        </p:nvSpPr>
        <p:spPr>
          <a:xfrm>
            <a:off x="2382856" y="2458134"/>
            <a:ext cx="9331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На сайте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nbmz.ru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. Он растет и меняется. В ближайшее время там появятся тематические блоки по направлениям. А еще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Facebook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telegram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канал.</a:t>
            </a:r>
          </a:p>
        </p:txBody>
      </p:sp>
    </p:spTree>
    <p:extLst>
      <p:ext uri="{BB962C8B-B14F-4D97-AF65-F5344CB8AC3E}">
        <p14:creationId xmlns:p14="http://schemas.microsoft.com/office/powerpoint/2010/main" val="309479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6978D-CFC9-7C49-BB7D-EA9A6288EBD2}"/>
              </a:ext>
            </a:extLst>
          </p:cNvPr>
          <p:cNvSpPr txBox="1"/>
          <p:nvPr/>
        </p:nvSpPr>
        <p:spPr>
          <a:xfrm>
            <a:off x="6096000" y="383987"/>
            <a:ext cx="561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FAQ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Деятельность НБМЗ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DA56A-8505-244C-8FE6-94CEABDAA989}"/>
              </a:ext>
            </a:extLst>
          </p:cNvPr>
          <p:cNvSpPr txBox="1"/>
          <p:nvPr/>
        </p:nvSpPr>
        <p:spPr>
          <a:xfrm>
            <a:off x="933450" y="1390650"/>
            <a:ext cx="10295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Как подключиться к работе по направлению ………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AD8E2-8533-4C49-B250-883A734D7A50}"/>
              </a:ext>
            </a:extLst>
          </p:cNvPr>
          <p:cNvSpPr txBox="1"/>
          <p:nvPr/>
        </p:nvSpPr>
        <p:spPr>
          <a:xfrm>
            <a:off x="2382856" y="2458134"/>
            <a:ext cx="9331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Послать свое предложение  на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hlinkClick r:id="rId2"/>
              </a:rPr>
              <a:t>info@nbmz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ru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, в ближайшее время на сайте появятся ящики для каждого направления.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02789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6978D-CFC9-7C49-BB7D-EA9A6288EBD2}"/>
              </a:ext>
            </a:extLst>
          </p:cNvPr>
          <p:cNvSpPr txBox="1"/>
          <p:nvPr/>
        </p:nvSpPr>
        <p:spPr>
          <a:xfrm>
            <a:off x="6096000" y="383987"/>
            <a:ext cx="561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FAQ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Деятельность НБМЗ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DA56A-8505-244C-8FE6-94CEABDAA989}"/>
              </a:ext>
            </a:extLst>
          </p:cNvPr>
          <p:cNvSpPr txBox="1"/>
          <p:nvPr/>
        </p:nvSpPr>
        <p:spPr>
          <a:xfrm>
            <a:off x="933450" y="1390650"/>
            <a:ext cx="8449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Как создать новое  направлению в НБМЗ?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AD8E2-8533-4C49-B250-883A734D7A50}"/>
              </a:ext>
            </a:extLst>
          </p:cNvPr>
          <p:cNvSpPr txBox="1"/>
          <p:nvPr/>
        </p:nvSpPr>
        <p:spPr>
          <a:xfrm>
            <a:off x="2382856" y="2458134"/>
            <a:ext cx="9331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Написать на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hlinkClick r:id="rId2"/>
              </a:rPr>
              <a:t>info@nbmz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ru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, вложив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тизер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и не забыть представить свою команду. Быть готовым выступить на Наблюдательном совете.</a:t>
            </a:r>
          </a:p>
        </p:txBody>
      </p:sp>
    </p:spTree>
    <p:extLst>
      <p:ext uri="{BB962C8B-B14F-4D97-AF65-F5344CB8AC3E}">
        <p14:creationId xmlns:p14="http://schemas.microsoft.com/office/powerpoint/2010/main" val="184667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6978D-CFC9-7C49-BB7D-EA9A6288EBD2}"/>
              </a:ext>
            </a:extLst>
          </p:cNvPr>
          <p:cNvSpPr txBox="1"/>
          <p:nvPr/>
        </p:nvSpPr>
        <p:spPr>
          <a:xfrm>
            <a:off x="6096000" y="383987"/>
            <a:ext cx="561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FAQ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Деятельность НБМЗ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DA56A-8505-244C-8FE6-94CEABDAA989}"/>
              </a:ext>
            </a:extLst>
          </p:cNvPr>
          <p:cNvSpPr txBox="1"/>
          <p:nvPr/>
        </p:nvSpPr>
        <p:spPr>
          <a:xfrm>
            <a:off x="933450" y="1390650"/>
            <a:ext cx="834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Как получить поддержку моему проекту?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AD8E2-8533-4C49-B250-883A734D7A50}"/>
              </a:ext>
            </a:extLst>
          </p:cNvPr>
          <p:cNvSpPr txBox="1"/>
          <p:nvPr/>
        </p:nvSpPr>
        <p:spPr>
          <a:xfrm>
            <a:off x="2382856" y="2458134"/>
            <a:ext cx="9331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Направить на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hlinkClick r:id="rId2"/>
              </a:rPr>
              <a:t>info@nbmz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ru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запрос на участие в смотре, вложив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тизер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и не забыть представить свою команду. Скоро на сайте появится отдельный блок про подготовку смотров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323323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6978D-CFC9-7C49-BB7D-EA9A6288EBD2}"/>
              </a:ext>
            </a:extLst>
          </p:cNvPr>
          <p:cNvSpPr txBox="1"/>
          <p:nvPr/>
        </p:nvSpPr>
        <p:spPr>
          <a:xfrm>
            <a:off x="6096000" y="383987"/>
            <a:ext cx="5618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FAQ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Деятельность НБМЗ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DA56A-8505-244C-8FE6-94CEABDAA989}"/>
              </a:ext>
            </a:extLst>
          </p:cNvPr>
          <p:cNvSpPr txBox="1"/>
          <p:nvPr/>
        </p:nvSpPr>
        <p:spPr>
          <a:xfrm>
            <a:off x="798877" y="1257805"/>
            <a:ext cx="10915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Хочу начать работу в сфере медицинского искусственного интеллекта, но не знаю с чего начать.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AD8E2-8533-4C49-B250-883A734D7A50}"/>
              </a:ext>
            </a:extLst>
          </p:cNvPr>
          <p:cNvSpPr txBox="1"/>
          <p:nvPr/>
        </p:nvSpPr>
        <p:spPr>
          <a:xfrm>
            <a:off x="2382856" y="2968706"/>
            <a:ext cx="9331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Сформировать команду, направить на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hlinkClick r:id="rId2"/>
              </a:rPr>
              <a:t>info@nbmz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ru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запрос на сопровождение группы. Укажите мотив (причину) и компетенции. Мы будем стараться помочь всем и бесплатно.</a:t>
            </a:r>
          </a:p>
        </p:txBody>
      </p:sp>
    </p:spTree>
    <p:extLst>
      <p:ext uri="{BB962C8B-B14F-4D97-AF65-F5344CB8AC3E}">
        <p14:creationId xmlns:p14="http://schemas.microsoft.com/office/powerpoint/2010/main" val="150064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3B9BCB-5DB0-2741-BCC5-1E7D927D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63" y="4938479"/>
            <a:ext cx="2164905" cy="14432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95C12-08FA-B647-8034-A128858C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9" y="944048"/>
            <a:ext cx="2617519" cy="1303852"/>
          </a:xfrm>
        </p:spPr>
        <p:txBody>
          <a:bodyPr>
            <a:noAutofit/>
          </a:bodyPr>
          <a:lstStyle/>
          <a:p>
            <a:r>
              <a:rPr lang="ru-RU" sz="2400" b="1" dirty="0"/>
              <a:t>Проект плана мероприятий</a:t>
            </a:r>
            <a:br>
              <a:rPr lang="ru-RU" sz="2400" b="1" dirty="0"/>
            </a:br>
            <a:r>
              <a:rPr lang="ru-RU" sz="2400" b="1" dirty="0"/>
              <a:t>Версия 2.0 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33AA6E-B1A5-564C-A416-BE5089097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68" y="281135"/>
            <a:ext cx="6087414" cy="6295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C0A2B-8DBA-6245-B7BF-123ACC461A6A}"/>
              </a:ext>
            </a:extLst>
          </p:cNvPr>
          <p:cNvSpPr txBox="1"/>
          <p:nvPr/>
        </p:nvSpPr>
        <p:spPr>
          <a:xfrm rot="19037761">
            <a:off x="69486" y="2863256"/>
            <a:ext cx="4206378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Не рассмотрен на </a:t>
            </a:r>
            <a:r>
              <a:rPr lang="ru-RU" sz="3600" dirty="0" err="1">
                <a:solidFill>
                  <a:srgbClr val="C00000"/>
                </a:solidFill>
              </a:rPr>
              <a:t>Набсовете</a:t>
            </a:r>
            <a:r>
              <a:rPr lang="ru-RU" sz="3600" dirty="0">
                <a:solidFill>
                  <a:srgbClr val="C00000"/>
                </a:solidFill>
              </a:rPr>
              <a:t> №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5DB70-B8CA-BE47-B620-5BD672C015BD}"/>
              </a:ext>
            </a:extLst>
          </p:cNvPr>
          <p:cNvSpPr txBox="1"/>
          <p:nvPr/>
        </p:nvSpPr>
        <p:spPr>
          <a:xfrm rot="19051170">
            <a:off x="476001" y="3500638"/>
            <a:ext cx="6403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Никому не было интересно, ну совсем.</a:t>
            </a:r>
          </a:p>
        </p:txBody>
      </p:sp>
    </p:spTree>
    <p:extLst>
      <p:ext uri="{BB962C8B-B14F-4D97-AF65-F5344CB8AC3E}">
        <p14:creationId xmlns:p14="http://schemas.microsoft.com/office/powerpoint/2010/main" val="28522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1D83AF-BFA3-5E41-A6EA-92A61A47A384}"/>
              </a:ext>
            </a:extLst>
          </p:cNvPr>
          <p:cNvSpPr txBox="1"/>
          <p:nvPr/>
        </p:nvSpPr>
        <p:spPr>
          <a:xfrm>
            <a:off x="1047750" y="1485900"/>
            <a:ext cx="944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/>
              <a:t>Фиксированные планы, многолетние стратегии как рабочие инструменты становятся просто не нужны. Скорость изменений слишком велика.</a:t>
            </a:r>
          </a:p>
        </p:txBody>
      </p:sp>
    </p:spTree>
    <p:extLst>
      <p:ext uri="{BB962C8B-B14F-4D97-AF65-F5344CB8AC3E}">
        <p14:creationId xmlns:p14="http://schemas.microsoft.com/office/powerpoint/2010/main" val="2834867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AF96D8-6703-2648-A8EC-C85FAE300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3739" t="15338" r="3635" b="10833"/>
          <a:stretch/>
        </p:blipFill>
        <p:spPr>
          <a:xfrm>
            <a:off x="2913682" y="1089000"/>
            <a:ext cx="8784000" cy="4680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F9C0A49D-9884-E543-A57B-5099E9EA71E5}"/>
              </a:ext>
            </a:extLst>
          </p:cNvPr>
          <p:cNvSpPr/>
          <p:nvPr/>
        </p:nvSpPr>
        <p:spPr>
          <a:xfrm>
            <a:off x="694559" y="2824454"/>
            <a:ext cx="1209091" cy="12090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Мы сейчас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BC014CD-8D1C-0E47-80A0-EA903E0F7EB0}"/>
              </a:ext>
            </a:extLst>
          </p:cNvPr>
          <p:cNvSpPr/>
          <p:nvPr/>
        </p:nvSpPr>
        <p:spPr>
          <a:xfrm>
            <a:off x="3862936" y="772791"/>
            <a:ext cx="1663630" cy="16636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Мы 2020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9347977-8FCD-604A-B2CF-37730E36D47B}"/>
              </a:ext>
            </a:extLst>
          </p:cNvPr>
          <p:cNvSpPr/>
          <p:nvPr/>
        </p:nvSpPr>
        <p:spPr>
          <a:xfrm>
            <a:off x="5866689" y="4251103"/>
            <a:ext cx="2236596" cy="22365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Мы 2022</a:t>
            </a: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35E270A8-1A0B-D94F-9A4E-AB68E366CBA3}"/>
              </a:ext>
            </a:extLst>
          </p:cNvPr>
          <p:cNvSpPr/>
          <p:nvPr/>
        </p:nvSpPr>
        <p:spPr>
          <a:xfrm rot="15750867">
            <a:off x="2784292" y="421825"/>
            <a:ext cx="1475847" cy="4414974"/>
          </a:xfrm>
          <a:prstGeom prst="arc">
            <a:avLst>
              <a:gd name="adj1" fmla="val 16833915"/>
              <a:gd name="adj2" fmla="val 1718541"/>
            </a:avLst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id="{778ECA89-135B-D649-AAE2-BE1A17740E78}"/>
              </a:ext>
            </a:extLst>
          </p:cNvPr>
          <p:cNvSpPr/>
          <p:nvPr/>
        </p:nvSpPr>
        <p:spPr>
          <a:xfrm rot="19035797" flipH="1">
            <a:off x="4762259" y="2051412"/>
            <a:ext cx="1844302" cy="2747322"/>
          </a:xfrm>
          <a:prstGeom prst="arc">
            <a:avLst>
              <a:gd name="adj1" fmla="val 16833915"/>
              <a:gd name="adj2" fmla="val 3641137"/>
            </a:avLst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id="{F8AE6D57-244A-774C-AC3F-E4EF43C9BF1D}"/>
              </a:ext>
            </a:extLst>
          </p:cNvPr>
          <p:cNvSpPr/>
          <p:nvPr/>
        </p:nvSpPr>
        <p:spPr>
          <a:xfrm rot="3880469" flipH="1" flipV="1">
            <a:off x="7039263" y="2428095"/>
            <a:ext cx="1844302" cy="2747322"/>
          </a:xfrm>
          <a:prstGeom prst="arc">
            <a:avLst>
              <a:gd name="adj1" fmla="val 16833915"/>
              <a:gd name="adj2" fmla="val 1374993"/>
            </a:avLst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DE3CAC-2715-7B40-B608-1A000EA43A06}"/>
              </a:ext>
            </a:extLst>
          </p:cNvPr>
          <p:cNvSpPr txBox="1"/>
          <p:nvPr/>
        </p:nvSpPr>
        <p:spPr>
          <a:xfrm rot="20364967">
            <a:off x="1356637" y="1585662"/>
            <a:ext cx="16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Компетенция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4BF5E1-8A22-C540-BA1B-02C65D6FE2C0}"/>
              </a:ext>
            </a:extLst>
          </p:cNvPr>
          <p:cNvSpPr txBox="1"/>
          <p:nvPr/>
        </p:nvSpPr>
        <p:spPr>
          <a:xfrm rot="20364967">
            <a:off x="2139131" y="2179490"/>
            <a:ext cx="89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Мотив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5486D6-4D7A-214C-90B6-A0A6F85BE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071" y="5099366"/>
            <a:ext cx="1568733" cy="15687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EAE488-0777-1F4E-917D-EE581EEA4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074" y="697832"/>
            <a:ext cx="2236596" cy="22365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D45244-2CDA-AD44-816D-C44BAFE20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29" y="3780479"/>
            <a:ext cx="2881661" cy="24128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87F4A6-6E36-4F43-855C-362D08DE2EC2}"/>
              </a:ext>
            </a:extLst>
          </p:cNvPr>
          <p:cNvSpPr txBox="1"/>
          <p:nvPr/>
        </p:nvSpPr>
        <p:spPr>
          <a:xfrm>
            <a:off x="7513760" y="403037"/>
            <a:ext cx="3635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Движение к будущему</a:t>
            </a:r>
          </a:p>
        </p:txBody>
      </p:sp>
    </p:spTree>
    <p:extLst>
      <p:ext uri="{BB962C8B-B14F-4D97-AF65-F5344CB8AC3E}">
        <p14:creationId xmlns:p14="http://schemas.microsoft.com/office/powerpoint/2010/main" val="19884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21328 -0.000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3072B332-BCA7-484D-AEA3-E2322B2DA2B8}"/>
              </a:ext>
            </a:extLst>
          </p:cNvPr>
          <p:cNvSpPr/>
          <p:nvPr/>
        </p:nvSpPr>
        <p:spPr>
          <a:xfrm>
            <a:off x="1402556" y="2562225"/>
            <a:ext cx="1702594" cy="17025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7AE41-C459-6649-9165-B5BDDD29C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2701528"/>
            <a:ext cx="1423988" cy="1423988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BE05B4D-064A-6342-8B2A-A976972DBB27}"/>
              </a:ext>
            </a:extLst>
          </p:cNvPr>
          <p:cNvSpPr/>
          <p:nvPr/>
        </p:nvSpPr>
        <p:spPr>
          <a:xfrm>
            <a:off x="1889099" y="5418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Совершенствование нормативной среды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6DF533A-F200-C54A-A2B9-06FF1A099705}"/>
              </a:ext>
            </a:extLst>
          </p:cNvPr>
          <p:cNvSpPr/>
          <p:nvPr/>
        </p:nvSpPr>
        <p:spPr>
          <a:xfrm>
            <a:off x="3105150" y="17261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Реализация комплексного проекта НБМЗ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ECBE78C-09D8-9F4A-8E3B-EFF264B545F2}"/>
              </a:ext>
            </a:extLst>
          </p:cNvPr>
          <p:cNvSpPr/>
          <p:nvPr/>
        </p:nvSpPr>
        <p:spPr>
          <a:xfrm>
            <a:off x="3105150" y="40947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Создание оператора биомедицинских данных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1BCE3CBD-9BBE-2641-AE7A-80F61C8F3639}"/>
              </a:ext>
            </a:extLst>
          </p:cNvPr>
          <p:cNvSpPr/>
          <p:nvPr/>
        </p:nvSpPr>
        <p:spPr>
          <a:xfrm>
            <a:off x="1889099" y="52790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Создание открытой экспертной сети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97E52256-B4DF-E245-B51E-615AB9C245C7}"/>
              </a:ext>
            </a:extLst>
          </p:cNvPr>
          <p:cNvSpPr/>
          <p:nvPr/>
        </p:nvSpPr>
        <p:spPr>
          <a:xfrm>
            <a:off x="4152900" y="29104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Развитие сообщества НБМЗ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1499D-E773-2744-8020-0667508C4400}"/>
              </a:ext>
            </a:extLst>
          </p:cNvPr>
          <p:cNvSpPr txBox="1"/>
          <p:nvPr/>
        </p:nvSpPr>
        <p:spPr>
          <a:xfrm>
            <a:off x="10302901" y="463822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FB506-9293-8B4F-BB68-FC8FA7810C4B}"/>
              </a:ext>
            </a:extLst>
          </p:cNvPr>
          <p:cNvSpPr txBox="1"/>
          <p:nvPr/>
        </p:nvSpPr>
        <p:spPr>
          <a:xfrm rot="16200000">
            <a:off x="-1472150" y="2951857"/>
            <a:ext cx="4565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4789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3072B332-BCA7-484D-AEA3-E2322B2DA2B8}"/>
              </a:ext>
            </a:extLst>
          </p:cNvPr>
          <p:cNvSpPr/>
          <p:nvPr/>
        </p:nvSpPr>
        <p:spPr>
          <a:xfrm>
            <a:off x="704850" y="2674144"/>
            <a:ext cx="1702594" cy="17025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7AE41-C459-6649-9165-B5BDDD29C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3" y="2813447"/>
            <a:ext cx="1423988" cy="1423988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BE05B4D-064A-6342-8B2A-A976972DBB27}"/>
              </a:ext>
            </a:extLst>
          </p:cNvPr>
          <p:cNvSpPr/>
          <p:nvPr/>
        </p:nvSpPr>
        <p:spPr>
          <a:xfrm>
            <a:off x="1889099" y="5418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Совершенствование нормативной среды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1499D-E773-2744-8020-0667508C4400}"/>
              </a:ext>
            </a:extLst>
          </p:cNvPr>
          <p:cNvSpPr txBox="1"/>
          <p:nvPr/>
        </p:nvSpPr>
        <p:spPr>
          <a:xfrm>
            <a:off x="10302901" y="463822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AE79F-C96A-7448-BC8D-AC3D3F8BFB8A}"/>
              </a:ext>
            </a:extLst>
          </p:cNvPr>
          <p:cNvSpPr/>
          <p:nvPr/>
        </p:nvSpPr>
        <p:spPr>
          <a:xfrm>
            <a:off x="2709698" y="1729056"/>
            <a:ext cx="9182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Росздравнадзором зарегистрирована первая отечественная СППВР, построенная с применением искусственного интеллекта.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Росздравнадзор сформировал свое зрелое отношение к этому явлению и работает совместно с НБМЗ над нормативными изменениями в интересах рынка и медицины.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sans-serif"/>
              </a:rPr>
              <a:t>Росзднавнадзор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 наравне с FDA и некоторыми другими регуляторами стран-лидеров декларирует важность внедрения СПППВР в работу врачей.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115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3072B332-BCA7-484D-AEA3-E2322B2DA2B8}"/>
              </a:ext>
            </a:extLst>
          </p:cNvPr>
          <p:cNvSpPr/>
          <p:nvPr/>
        </p:nvSpPr>
        <p:spPr>
          <a:xfrm>
            <a:off x="704850" y="2674144"/>
            <a:ext cx="1702594" cy="17025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7AE41-C459-6649-9165-B5BDDD29C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3" y="2813447"/>
            <a:ext cx="1423988" cy="1423988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BE05B4D-064A-6342-8B2A-A976972DBB27}"/>
              </a:ext>
            </a:extLst>
          </p:cNvPr>
          <p:cNvSpPr/>
          <p:nvPr/>
        </p:nvSpPr>
        <p:spPr>
          <a:xfrm>
            <a:off x="1889099" y="5418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Реализация комплексного проекта НБМЗ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1499D-E773-2744-8020-0667508C4400}"/>
              </a:ext>
            </a:extLst>
          </p:cNvPr>
          <p:cNvSpPr txBox="1"/>
          <p:nvPr/>
        </p:nvSpPr>
        <p:spPr>
          <a:xfrm>
            <a:off x="10302901" y="463822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AE79F-C96A-7448-BC8D-AC3D3F8BFB8A}"/>
              </a:ext>
            </a:extLst>
          </p:cNvPr>
          <p:cNvSpPr/>
          <p:nvPr/>
        </p:nvSpPr>
        <p:spPr>
          <a:xfrm>
            <a:off x="2709698" y="2617500"/>
            <a:ext cx="9182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МРГ одобрила проект.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Сформирован пул инвесторов.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sans-serif"/>
              </a:rPr>
              <a:t>Разработана концепция платформы.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Организованы и действуют команд</a:t>
            </a:r>
            <a:r>
              <a:rPr lang="ru-RU" sz="2800" dirty="0">
                <a:solidFill>
                  <a:srgbClr val="000000"/>
                </a:solidFill>
                <a:latin typeface="sans-serif"/>
              </a:rPr>
              <a:t>ы разработчиков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.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880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3072B332-BCA7-484D-AEA3-E2322B2DA2B8}"/>
              </a:ext>
            </a:extLst>
          </p:cNvPr>
          <p:cNvSpPr/>
          <p:nvPr/>
        </p:nvSpPr>
        <p:spPr>
          <a:xfrm>
            <a:off x="704850" y="2674144"/>
            <a:ext cx="1702594" cy="17025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7AE41-C459-6649-9165-B5BDDD29C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3" y="2813447"/>
            <a:ext cx="1423988" cy="1423988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BE05B4D-064A-6342-8B2A-A976972DBB27}"/>
              </a:ext>
            </a:extLst>
          </p:cNvPr>
          <p:cNvSpPr/>
          <p:nvPr/>
        </p:nvSpPr>
        <p:spPr>
          <a:xfrm>
            <a:off x="1889099" y="5418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Развитие сообщества НБМЗ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1499D-E773-2744-8020-0667508C4400}"/>
              </a:ext>
            </a:extLst>
          </p:cNvPr>
          <p:cNvSpPr txBox="1"/>
          <p:nvPr/>
        </p:nvSpPr>
        <p:spPr>
          <a:xfrm>
            <a:off x="10302901" y="463822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AE79F-C96A-7448-BC8D-AC3D3F8BFB8A}"/>
              </a:ext>
            </a:extLst>
          </p:cNvPr>
          <p:cNvSpPr/>
          <p:nvPr/>
        </p:nvSpPr>
        <p:spPr>
          <a:xfrm>
            <a:off x="2709698" y="1755726"/>
            <a:ext cx="9182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Принят Манифест НБМЗ.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sans-serif"/>
              </a:rPr>
              <a:t>Нас стало больше 100 участников.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Разработана и действует коммуникационная модель.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sans-serif"/>
              </a:rPr>
              <a:t>Выстроены продуктивные коммуникации с властью, каналы взаимодействия понятны и доступны участникам НБМЗ.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В целевой группе хорошо известны механизмы и преимущества присоединения к сообществу НБМЗ.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873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3072B332-BCA7-484D-AEA3-E2322B2DA2B8}"/>
              </a:ext>
            </a:extLst>
          </p:cNvPr>
          <p:cNvSpPr/>
          <p:nvPr/>
        </p:nvSpPr>
        <p:spPr>
          <a:xfrm>
            <a:off x="704850" y="2674144"/>
            <a:ext cx="1702594" cy="17025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7AE41-C459-6649-9165-B5BDDD29C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3" y="2813447"/>
            <a:ext cx="1423988" cy="1423988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BE05B4D-064A-6342-8B2A-A976972DBB27}"/>
              </a:ext>
            </a:extLst>
          </p:cNvPr>
          <p:cNvSpPr/>
          <p:nvPr/>
        </p:nvSpPr>
        <p:spPr>
          <a:xfrm>
            <a:off x="1889099" y="541883"/>
            <a:ext cx="7334250" cy="100607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Создание оператора биомедицинских данных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1499D-E773-2744-8020-0667508C4400}"/>
              </a:ext>
            </a:extLst>
          </p:cNvPr>
          <p:cNvSpPr txBox="1"/>
          <p:nvPr/>
        </p:nvSpPr>
        <p:spPr>
          <a:xfrm>
            <a:off x="10302901" y="463822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FAE79F-C96A-7448-BC8D-AC3D3F8BFB8A}"/>
              </a:ext>
            </a:extLst>
          </p:cNvPr>
          <p:cNvSpPr/>
          <p:nvPr/>
        </p:nvSpPr>
        <p:spPr>
          <a:xfrm>
            <a:off x="2709698" y="2305615"/>
            <a:ext cx="9182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Определен ключевой партнер со стороны государства.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Уточнена концепция Оператора по результатам пилотирования.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ans-serif"/>
              </a:rPr>
              <a:t>Разработан пакет конкурсной документации для ГЧП.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sans-serif"/>
              </a:rPr>
              <a:t>Собран пул инвесторов.</a:t>
            </a:r>
          </a:p>
        </p:txBody>
      </p:sp>
    </p:spTree>
    <p:extLst>
      <p:ext uri="{BB962C8B-B14F-4D97-AF65-F5344CB8AC3E}">
        <p14:creationId xmlns:p14="http://schemas.microsoft.com/office/powerpoint/2010/main" val="227277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457</Words>
  <Application>Microsoft Macintosh PowerPoint</Application>
  <PresentationFormat>Широкоэкранный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sans-serif</vt:lpstr>
      <vt:lpstr>Тема Office</vt:lpstr>
      <vt:lpstr>Презентация PowerPoint</vt:lpstr>
      <vt:lpstr>Проект плана мероприятий Версия 2.0 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Николаевич Горбунов</dc:creator>
  <cp:lastModifiedBy>Игорь Николаевич Горбунов</cp:lastModifiedBy>
  <cp:revision>21</cp:revision>
  <dcterms:created xsi:type="dcterms:W3CDTF">2019-04-28T09:11:55Z</dcterms:created>
  <dcterms:modified xsi:type="dcterms:W3CDTF">2019-04-28T13:39:26Z</dcterms:modified>
</cp:coreProperties>
</file>