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9" r:id="rId3"/>
    <p:sldId id="261" r:id="rId4"/>
    <p:sldId id="272" r:id="rId5"/>
    <p:sldId id="26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B6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045B8-8F72-46C5-B492-BD689AE2916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E3455-DF98-4BEB-9D8D-7AECE6724F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321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CB2F7F-0F92-4886-9D47-824FD579859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4A63A19-729C-4AE8-B33E-12FC42C05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err="1" smtClean="0"/>
              <a:t>Медиа-коммуникации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Подзаголовок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Итоги работы за год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E:\1 Работа\1 НБМЗ\5 Мета\Брендбук\Лого\Лого широкое 1000х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786058"/>
            <a:ext cx="1834223" cy="80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4286256"/>
            <a:ext cx="8929718" cy="2286016"/>
          </a:xfrm>
        </p:spPr>
        <p:txBody>
          <a:bodyPr>
            <a:normAutofit/>
          </a:bodyPr>
          <a:lstStyle/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4286280" cy="12144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Стратегические цели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медиа-коммуникаций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428596" y="164305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с одним скругленным углом 8"/>
          <p:cNvSpPr/>
          <p:nvPr/>
        </p:nvSpPr>
        <p:spPr>
          <a:xfrm>
            <a:off x="214282" y="1928802"/>
            <a:ext cx="2786082" cy="1857388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 «волн» внимания топ-СМИ к теме искусственного интеллекта в медицине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073392" y="1500174"/>
            <a:ext cx="42703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с одним скругленным углом 19"/>
          <p:cNvSpPr/>
          <p:nvPr/>
        </p:nvSpPr>
        <p:spPr>
          <a:xfrm>
            <a:off x="3214678" y="1928802"/>
            <a:ext cx="2714644" cy="1857388"/>
          </a:xfrm>
          <a:prstGeom prst="round1Rect">
            <a:avLst>
              <a:gd name="adj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Позиционирование НБМЗ как экспертной площадки №1 в России по теме «ИИ в медицине»</a:t>
            </a:r>
            <a:endParaRPr lang="ru-RU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572000" y="1500174"/>
            <a:ext cx="142876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с одним скругленным углом 25"/>
          <p:cNvSpPr/>
          <p:nvPr/>
        </p:nvSpPr>
        <p:spPr>
          <a:xfrm>
            <a:off x="6143636" y="1928802"/>
            <a:ext cx="2714644" cy="1857388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/>
          </a:p>
          <a:p>
            <a:pPr algn="ctr"/>
            <a:r>
              <a:rPr lang="ru-RU" dirty="0" smtClean="0"/>
              <a:t>Привлечение новых сторонников и участников Ассоциации.</a:t>
            </a:r>
          </a:p>
          <a:p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14282" y="4071942"/>
            <a:ext cx="8643998" cy="25717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7158" y="4246162"/>
            <a:ext cx="807249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Задачи: </a:t>
            </a: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/>
              <a:t>Формирование пула спикеров Ассоциации и </a:t>
            </a:r>
            <a:r>
              <a:rPr lang="ru-RU" dirty="0" err="1" smtClean="0"/>
              <a:t>медийная</a:t>
            </a:r>
            <a:r>
              <a:rPr lang="ru-RU" dirty="0" smtClean="0"/>
              <a:t> подсветка их деятельности.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/>
              <a:t>Освещение участия НБМЗ во всех значимых профильных мероприятиях и инициативах.</a:t>
            </a: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/>
              <a:t>Поддержание «</a:t>
            </a:r>
            <a:r>
              <a:rPr lang="ru-RU" dirty="0" err="1" smtClean="0"/>
              <a:t>комьюнити</a:t>
            </a:r>
            <a:r>
              <a:rPr lang="ru-RU" dirty="0" smtClean="0"/>
              <a:t>» интересующихся темой ИИ в медицине, перевод их в сторонники НБМЗ, при необходимости – в участников Ассоциации</a:t>
            </a: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кругленная прямоугольная выноска 24"/>
          <p:cNvSpPr/>
          <p:nvPr/>
        </p:nvSpPr>
        <p:spPr>
          <a:xfrm>
            <a:off x="4705191" y="197628"/>
            <a:ext cx="4143404" cy="1214446"/>
          </a:xfrm>
          <a:prstGeom prst="wedgeRoundRect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u="sng" dirty="0" smtClean="0">
                <a:solidFill>
                  <a:schemeClr val="tx1"/>
                </a:solidFill>
              </a:rPr>
              <a:t>Функционал: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Ежедневное обновление сайта и каналов в </a:t>
            </a:r>
            <a:r>
              <a:rPr lang="ru-RU" sz="1100" dirty="0" err="1" smtClean="0">
                <a:solidFill>
                  <a:schemeClr val="tx1"/>
                </a:solidFill>
              </a:rPr>
              <a:t>соцсетях</a:t>
            </a:r>
            <a:endParaRPr lang="ru-RU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Установление и поддержание регулярных партнерских отношений с </a:t>
            </a:r>
            <a:r>
              <a:rPr lang="ru-RU" sz="11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15</a:t>
            </a:r>
            <a:r>
              <a:rPr lang="ru-RU" sz="11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1100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топовыми</a:t>
            </a:r>
            <a:r>
              <a:rPr lang="ru-RU" sz="11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СМИ (специализированные и общего интереса)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Генерация </a:t>
            </a:r>
            <a:r>
              <a:rPr lang="ru-RU" sz="1100" dirty="0" err="1" smtClean="0">
                <a:solidFill>
                  <a:schemeClr val="tx1"/>
                </a:solidFill>
              </a:rPr>
              <a:t>инфоповодов</a:t>
            </a:r>
            <a:r>
              <a:rPr lang="ru-RU" sz="1100" dirty="0" smtClean="0">
                <a:solidFill>
                  <a:schemeClr val="tx1"/>
                </a:solidFill>
              </a:rPr>
              <a:t> и </a:t>
            </a:r>
            <a:r>
              <a:rPr lang="ru-RU" sz="1100" dirty="0" err="1" smtClean="0">
                <a:solidFill>
                  <a:schemeClr val="tx1"/>
                </a:solidFill>
              </a:rPr>
              <a:t>медиа-сопровождение</a:t>
            </a:r>
            <a:r>
              <a:rPr lang="ru-RU" sz="1100" dirty="0" smtClean="0">
                <a:solidFill>
                  <a:schemeClr val="tx1"/>
                </a:solidFill>
              </a:rPr>
              <a:t> мероприятий с участием членов Ассоциации</a:t>
            </a:r>
          </a:p>
        </p:txBody>
      </p:sp>
    </p:spTree>
    <p:extLst>
      <p:ext uri="{BB962C8B-B14F-4D97-AF65-F5344CB8AC3E}">
        <p14:creationId xmlns:p14="http://schemas.microsoft.com/office/powerpoint/2010/main" val="361529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72452" cy="727058"/>
          </a:xfrm>
        </p:spPr>
        <p:txBody>
          <a:bodyPr>
            <a:normAutofit/>
          </a:bodyPr>
          <a:lstStyle/>
          <a:p>
            <a:r>
              <a:rPr lang="ru-RU" dirty="0" smtClean="0"/>
              <a:t>Волны интереса и каналы</a:t>
            </a:r>
            <a:endParaRPr lang="ru-RU" dirty="0"/>
          </a:p>
        </p:txBody>
      </p:sp>
      <p:pic>
        <p:nvPicPr>
          <p:cNvPr id="15" name="Содержимое 14" descr="Аиф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714876" y="1000108"/>
            <a:ext cx="1714512" cy="741907"/>
          </a:xfrm>
        </p:spPr>
      </p:pic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42910" y="3286124"/>
            <a:ext cx="3571900" cy="1428760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Превалирует работа в </a:t>
            </a:r>
            <a:r>
              <a:rPr lang="ru-RU" dirty="0" err="1" smtClean="0">
                <a:solidFill>
                  <a:schemeClr val="tx1"/>
                </a:solidFill>
              </a:rPr>
              <a:t>соцсетях</a:t>
            </a:r>
            <a:r>
              <a:rPr lang="ru-RU" dirty="0" smtClean="0">
                <a:solidFill>
                  <a:schemeClr val="tx1"/>
                </a:solidFill>
              </a:rPr>
              <a:t>, в СМИ – 85 публикаций, на сайте – 294 статьи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Текст 13"/>
          <p:cNvSpPr>
            <a:spLocks noGrp="1"/>
          </p:cNvSpPr>
          <p:nvPr>
            <p:ph type="body" sz="half" idx="3"/>
          </p:nvPr>
        </p:nvSpPr>
        <p:spPr>
          <a:xfrm>
            <a:off x="4645025" y="2500306"/>
            <a:ext cx="3993543" cy="785818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Волны интереса СМИ: пилот на Ямале лаборатория с ММК, </a:t>
            </a:r>
            <a:r>
              <a:rPr lang="ru-RU" sz="1400" dirty="0" err="1" smtClean="0">
                <a:solidFill>
                  <a:schemeClr val="tx1"/>
                </a:solidFill>
              </a:rPr>
              <a:t>коллаборация</a:t>
            </a:r>
            <a:r>
              <a:rPr lang="ru-RU" sz="1400" dirty="0">
                <a:solidFill>
                  <a:schemeClr val="tx1"/>
                </a:solidFill>
              </a:rPr>
              <a:t> с </a:t>
            </a:r>
            <a:r>
              <a:rPr lang="ru-RU" sz="1400" dirty="0" smtClean="0">
                <a:solidFill>
                  <a:schemeClr val="tx1"/>
                </a:solidFill>
              </a:rPr>
              <a:t>Координационным </a:t>
            </a:r>
            <a:r>
              <a:rPr lang="ru-RU" sz="1400" dirty="0">
                <a:solidFill>
                  <a:schemeClr val="tx1"/>
                </a:solidFill>
              </a:rPr>
              <a:t>центр </a:t>
            </a:r>
            <a:r>
              <a:rPr lang="ru-RU" sz="1400" dirty="0" err="1">
                <a:solidFill>
                  <a:schemeClr val="tx1"/>
                </a:solidFill>
              </a:rPr>
              <a:t>Минкомсвязи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16" name="Рисунок 15" descr="Р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1071546"/>
            <a:ext cx="1941986" cy="714380"/>
          </a:xfrm>
          <a:prstGeom prst="rect">
            <a:avLst/>
          </a:prstGeom>
        </p:spPr>
      </p:pic>
      <p:pic>
        <p:nvPicPr>
          <p:cNvPr id="17" name="Рисунок 16" descr="РИ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3438" y="1857364"/>
            <a:ext cx="1808861" cy="500066"/>
          </a:xfrm>
          <a:prstGeom prst="rect">
            <a:avLst/>
          </a:prstGeom>
        </p:spPr>
      </p:pic>
      <p:pic>
        <p:nvPicPr>
          <p:cNvPr id="18" name="Рисунок 17" descr="МИнздрав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43702" y="1785926"/>
            <a:ext cx="1994867" cy="64294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643438" y="5072074"/>
            <a:ext cx="3857652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Около 500 участников группы </a:t>
            </a:r>
            <a:r>
              <a:rPr lang="ru-RU" dirty="0" smtClean="0"/>
              <a:t>в </a:t>
            </a:r>
            <a:r>
              <a:rPr lang="ru-RU" dirty="0" err="1" smtClean="0"/>
              <a:t>Фейсбуке</a:t>
            </a:r>
            <a:r>
              <a:rPr lang="ru-RU" dirty="0" smtClean="0"/>
              <a:t>, более 700 в </a:t>
            </a:r>
            <a:r>
              <a:rPr lang="ru-RU" dirty="0" err="1" smtClean="0"/>
              <a:t>Телеграм</a:t>
            </a:r>
            <a:r>
              <a:rPr lang="ru-RU" dirty="0" smtClean="0"/>
              <a:t>-канале, более 100 подписчиков канала на </a:t>
            </a:r>
            <a:r>
              <a:rPr lang="ru-RU" dirty="0" err="1" smtClean="0"/>
              <a:t>Ютуб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" name="Рисунок 19" descr="Сайт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71" y="5072074"/>
            <a:ext cx="3792245" cy="1239772"/>
          </a:xfrm>
          <a:prstGeom prst="rect">
            <a:avLst/>
          </a:prstGeom>
        </p:spPr>
      </p:pic>
      <p:pic>
        <p:nvPicPr>
          <p:cNvPr id="21" name="Рисунок 20" descr="ФБ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43701" y="3500438"/>
            <a:ext cx="1811789" cy="1428760"/>
          </a:xfrm>
          <a:prstGeom prst="rect">
            <a:avLst/>
          </a:prstGeom>
        </p:spPr>
      </p:pic>
      <p:pic>
        <p:nvPicPr>
          <p:cNvPr id="22" name="Рисунок 21" descr="ТГ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3438" y="3500438"/>
            <a:ext cx="1758494" cy="1483996"/>
          </a:xfrm>
          <a:prstGeom prst="rect">
            <a:avLst/>
          </a:prstGeom>
        </p:spPr>
      </p:pic>
      <p:pic>
        <p:nvPicPr>
          <p:cNvPr id="3" name="Объект 2"/>
          <p:cNvPicPr>
            <a:picLocks noGrp="1" noChangeAspect="1"/>
          </p:cNvPicPr>
          <p:nvPr>
            <p:ph sz="quarter" idx="2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00108"/>
            <a:ext cx="4040188" cy="20906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5500702"/>
            <a:ext cx="1357322" cy="1357298"/>
          </a:xfrm>
          <a:solidFill>
            <a:srgbClr val="00B0F0"/>
          </a:solidFill>
        </p:spPr>
        <p:txBody>
          <a:bodyPr>
            <a:normAutofit fontScale="55000" lnSpcReduction="20000"/>
          </a:bodyPr>
          <a:lstStyle/>
          <a:p>
            <a:r>
              <a:rPr lang="ru-RU" sz="2400" dirty="0" smtClean="0"/>
              <a:t> </a:t>
            </a:r>
            <a:r>
              <a:rPr lang="ru-RU" sz="2400" dirty="0" smtClean="0"/>
              <a:t>Выпуск</a:t>
            </a:r>
            <a:r>
              <a:rPr lang="en-US" sz="2400" smtClean="0"/>
              <a:t> &gt;</a:t>
            </a:r>
          </a:p>
          <a:p>
            <a:r>
              <a:rPr lang="ru-RU" sz="2400" smtClean="0"/>
              <a:t>  </a:t>
            </a:r>
            <a:r>
              <a:rPr lang="ru-RU" sz="6300" smtClean="0">
                <a:solidFill>
                  <a:srgbClr val="FF0000"/>
                </a:solidFill>
              </a:rPr>
              <a:t>1000</a:t>
            </a:r>
            <a:r>
              <a:rPr lang="ru-RU" sz="2400" smtClean="0"/>
              <a:t> </a:t>
            </a:r>
            <a:r>
              <a:rPr lang="ru-RU" sz="2400" dirty="0" smtClean="0"/>
              <a:t>единиц </a:t>
            </a:r>
            <a:r>
              <a:rPr lang="ru-RU" sz="2400" dirty="0" err="1" smtClean="0"/>
              <a:t>контента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4643470" cy="12144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Итоги движения по направлениям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428596" y="164305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с одним скругленным углом 8"/>
          <p:cNvSpPr/>
          <p:nvPr/>
        </p:nvSpPr>
        <p:spPr>
          <a:xfrm>
            <a:off x="214282" y="1928802"/>
            <a:ext cx="3500462" cy="2571768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«Точка кипения </a:t>
            </a:r>
            <a:r>
              <a:rPr lang="ru-RU" b="1" dirty="0" err="1" smtClean="0"/>
              <a:t>контента</a:t>
            </a:r>
            <a:r>
              <a:rPr lang="ru-RU" b="1" dirty="0" smtClean="0"/>
              <a:t>».</a:t>
            </a:r>
          </a:p>
          <a:p>
            <a:pPr algn="ctr"/>
            <a:r>
              <a:rPr lang="ru-RU" dirty="0" smtClean="0"/>
              <a:t>Производство собственных </a:t>
            </a:r>
            <a:r>
              <a:rPr lang="ru-RU" dirty="0" smtClean="0"/>
              <a:t>новостей, пресс-релизов, сообщений, комментариев, видеороликов </a:t>
            </a:r>
            <a:r>
              <a:rPr lang="ru-RU" dirty="0" smtClean="0"/>
              <a:t>в соответствии с </a:t>
            </a:r>
            <a:r>
              <a:rPr lang="ru-RU" dirty="0" smtClean="0"/>
              <a:t>контент-планом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073392" y="1500174"/>
            <a:ext cx="42703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с одним скругленным углом 19"/>
          <p:cNvSpPr/>
          <p:nvPr/>
        </p:nvSpPr>
        <p:spPr>
          <a:xfrm>
            <a:off x="3857620" y="1928802"/>
            <a:ext cx="2071702" cy="2571768"/>
          </a:xfrm>
          <a:prstGeom prst="round1Rect">
            <a:avLst>
              <a:gd name="adj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«Задаем тренд». </a:t>
            </a:r>
            <a:r>
              <a:rPr lang="ru-RU" dirty="0" smtClean="0"/>
              <a:t>Участие во всех значимых профильных событиях, инициативах, активностях</a:t>
            </a:r>
            <a:endParaRPr lang="ru-RU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4572000" y="1500174"/>
            <a:ext cx="142876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с одним скругленным углом 25"/>
          <p:cNvSpPr/>
          <p:nvPr/>
        </p:nvSpPr>
        <p:spPr>
          <a:xfrm>
            <a:off x="6143636" y="1928802"/>
            <a:ext cx="2786082" cy="2571768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«Всегда на связи». </a:t>
            </a:r>
          </a:p>
          <a:p>
            <a:r>
              <a:rPr lang="ru-RU" dirty="0" smtClean="0"/>
              <a:t>Публикации в СМИ.</a:t>
            </a:r>
          </a:p>
          <a:p>
            <a:r>
              <a:rPr lang="ru-RU" dirty="0" smtClean="0"/>
              <a:t>Рост подписчиков в </a:t>
            </a:r>
            <a:r>
              <a:rPr lang="ru-RU" dirty="0" err="1" smtClean="0"/>
              <a:t>соцсетях</a:t>
            </a:r>
            <a:r>
              <a:rPr lang="ru-RU" dirty="0" smtClean="0"/>
              <a:t> и </a:t>
            </a:r>
            <a:r>
              <a:rPr lang="ru-RU" dirty="0" err="1" smtClean="0"/>
              <a:t>мессенджерах</a:t>
            </a:r>
            <a:r>
              <a:rPr lang="ru-RU" dirty="0" smtClean="0"/>
              <a:t>, вовлечение их в дискуссии об ИИ в медицине</a:t>
            </a: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 rot="10800000" flipH="1" flipV="1">
            <a:off x="642910" y="4643446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 flipH="1" flipV="1">
            <a:off x="2571736" y="4643446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E:\5 Контроль\Подготовка медиа-плана\Коллаж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5192256"/>
            <a:ext cx="1157391" cy="1665744"/>
          </a:xfrm>
          <a:prstGeom prst="rect">
            <a:avLst/>
          </a:prstGeom>
          <a:noFill/>
        </p:spPr>
      </p:pic>
      <p:sp>
        <p:nvSpPr>
          <p:cNvPr id="16" name="Стрелка вниз 15"/>
          <p:cNvSpPr/>
          <p:nvPr/>
        </p:nvSpPr>
        <p:spPr>
          <a:xfrm rot="10800000" flipH="1" flipV="1">
            <a:off x="4572000" y="4643446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E:\1 Работа\1 НБМЗ\5 Мета\Брендбук\Рол Ап\ОКОНЧ\5325.970x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5240357"/>
            <a:ext cx="1131294" cy="1617643"/>
          </a:xfrm>
          <a:prstGeom prst="rect">
            <a:avLst/>
          </a:prstGeom>
          <a:noFill/>
        </p:spPr>
      </p:pic>
      <p:sp>
        <p:nvSpPr>
          <p:cNvPr id="19" name="Стрелка вниз 18"/>
          <p:cNvSpPr/>
          <p:nvPr/>
        </p:nvSpPr>
        <p:spPr>
          <a:xfrm rot="10800000" flipH="1" flipV="1">
            <a:off x="7143768" y="4643446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3" name="Picture 5" descr="E:\1 Работа\1 НБМЗ\1 Продвижение\ФотоБанк\Логотипы\Вадемекум Лого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5143512"/>
            <a:ext cx="1428750" cy="733425"/>
          </a:xfrm>
          <a:prstGeom prst="rect">
            <a:avLst/>
          </a:prstGeom>
          <a:noFill/>
        </p:spPr>
      </p:pic>
      <p:pic>
        <p:nvPicPr>
          <p:cNvPr id="2054" name="Picture 6" descr="E:\1 Работа\1 НБМЗ\1 Продвижение\ФотоБанк\Логотипы\тасс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58" y="5143512"/>
            <a:ext cx="990600" cy="714375"/>
          </a:xfrm>
          <a:prstGeom prst="rect">
            <a:avLst/>
          </a:prstGeom>
          <a:noFill/>
        </p:spPr>
      </p:pic>
      <p:pic>
        <p:nvPicPr>
          <p:cNvPr id="2055" name="Picture 7" descr="E:\1 Работа\1 НБМЗ\1 Продвижение\ФотоБанк\Логотипы\риа новости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46" y="5929330"/>
            <a:ext cx="834931" cy="714380"/>
          </a:xfrm>
          <a:prstGeom prst="rect">
            <a:avLst/>
          </a:prstGeom>
          <a:noFill/>
        </p:spPr>
      </p:pic>
      <p:pic>
        <p:nvPicPr>
          <p:cNvPr id="2056" name="Picture 8" descr="E:\1 Работа\1 НБМЗ\1 Продвижение\ФотоБанк\Логотипы\РБК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15140" y="6072206"/>
            <a:ext cx="928694" cy="523875"/>
          </a:xfrm>
          <a:prstGeom prst="rect">
            <a:avLst/>
          </a:prstGeom>
          <a:noFill/>
        </p:spPr>
      </p:pic>
      <p:pic>
        <p:nvPicPr>
          <p:cNvPr id="2057" name="Picture 9" descr="E:\1 Работа\1 НБМЗ\1 Продвижение\ФотоБанк\Логотипы\РосГаз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29520" y="5929330"/>
            <a:ext cx="1158162" cy="757260"/>
          </a:xfrm>
          <a:prstGeom prst="rect">
            <a:avLst/>
          </a:prstGeom>
          <a:noFill/>
        </p:spPr>
      </p:pic>
      <p:pic>
        <p:nvPicPr>
          <p:cNvPr id="2058" name="Picture 10" descr="E:\5 Контроль\Подготовка медиа-плана\Тезаурус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143504" y="285728"/>
            <a:ext cx="3429024" cy="13606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529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88" y="2500306"/>
            <a:ext cx="7400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Спасибо за внимание!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Андрей Никитин,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89169313928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nbmz2019@mail.ru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3074" name="Picture 2" descr="E:\4 Мета\7 Резюме и портфолио\Резюме\Фото\Фот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785926"/>
            <a:ext cx="1338856" cy="18573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2601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523</TotalTime>
  <Words>254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Медиа-коммуникации </vt:lpstr>
      <vt:lpstr>Презентация PowerPoint</vt:lpstr>
      <vt:lpstr>Волны интереса и каналы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потенциала ОАО РИИХ «Сахамедиа» в сфере имиджевой политики Республики Саха (Якутия) в российском медиапространстве</dc:title>
  <dc:creator>ASUS</dc:creator>
  <cp:lastModifiedBy>Андрей Никитин</cp:lastModifiedBy>
  <cp:revision>62</cp:revision>
  <dcterms:created xsi:type="dcterms:W3CDTF">2015-08-11T15:28:09Z</dcterms:created>
  <dcterms:modified xsi:type="dcterms:W3CDTF">2020-03-18T15:39:41Z</dcterms:modified>
</cp:coreProperties>
</file>