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492" r:id="rId3"/>
    <p:sldId id="843" r:id="rId4"/>
    <p:sldId id="493" r:id="rId5"/>
    <p:sldId id="844" r:id="rId6"/>
    <p:sldId id="27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олбиков Михаил" initials="БМ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24" y="8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15" d="100"/>
        <a:sy n="21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13AFA-4022-4778-81DD-D50B20843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B4B04F-0897-4140-99C1-2C1663128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0C4F10-A552-4F32-B199-7CE27327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AA965D-B081-4E82-8DD1-C7DFBAB70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21C9F9-94FF-4696-941F-B04A92D2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3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94922-0E1C-4C42-A7B6-06DF8017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800256-64D2-499B-8C11-FB27C1C0D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615400-0D4A-4DFB-B7BB-A7CE99D0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2812CA-BC1B-4E6D-90FB-93114C6B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A47C22-1515-49BD-B8F9-0286A4A8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76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2ECB81-C855-47F9-99A7-26B6E0CE2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2AEFCA-EA72-4567-9753-A14B07A6D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0D6EB9-F2AE-4803-9782-86283620F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0D7385-5ABD-4CBE-B973-683A3844F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71B52F-0C4A-41E0-AD45-3CA825781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3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546455" y="0"/>
            <a:ext cx="8999137" cy="4753614"/>
          </a:xfrm>
          <a:custGeom>
            <a:avLst/>
            <a:gdLst>
              <a:gd name="connsiteX0" fmla="*/ 160403 w 8999137"/>
              <a:gd name="connsiteY0" fmla="*/ 0 h 4753614"/>
              <a:gd name="connsiteX1" fmla="*/ 8778621 w 8999137"/>
              <a:gd name="connsiteY1" fmla="*/ 0 h 4753614"/>
              <a:gd name="connsiteX2" fmla="*/ 8830686 w 8999137"/>
              <a:gd name="connsiteY2" fmla="*/ 125692 h 4753614"/>
              <a:gd name="connsiteX3" fmla="*/ 8956500 w 8999137"/>
              <a:gd name="connsiteY3" fmla="*/ 566655 h 4753614"/>
              <a:gd name="connsiteX4" fmla="*/ 8817116 w 8999137"/>
              <a:gd name="connsiteY4" fmla="*/ 1831562 h 4753614"/>
              <a:gd name="connsiteX5" fmla="*/ 8552543 w 8999137"/>
              <a:gd name="connsiteY5" fmla="*/ 2275779 h 4753614"/>
              <a:gd name="connsiteX6" fmla="*/ 8491828 w 8999137"/>
              <a:gd name="connsiteY6" fmla="*/ 2368359 h 4753614"/>
              <a:gd name="connsiteX7" fmla="*/ 8376572 w 8999137"/>
              <a:gd name="connsiteY7" fmla="*/ 2502201 h 4753614"/>
              <a:gd name="connsiteX8" fmla="*/ 8321049 w 8999137"/>
              <a:gd name="connsiteY8" fmla="*/ 2549147 h 4753614"/>
              <a:gd name="connsiteX9" fmla="*/ 7682953 w 8999137"/>
              <a:gd name="connsiteY9" fmla="*/ 3088875 h 4753614"/>
              <a:gd name="connsiteX10" fmla="*/ 6696654 w 8999137"/>
              <a:gd name="connsiteY10" fmla="*/ 3657691 h 4753614"/>
              <a:gd name="connsiteX11" fmla="*/ 5156343 w 8999137"/>
              <a:gd name="connsiteY11" fmla="*/ 4270617 h 4753614"/>
              <a:gd name="connsiteX12" fmla="*/ 3602413 w 8999137"/>
              <a:gd name="connsiteY12" fmla="*/ 4667581 h 4753614"/>
              <a:gd name="connsiteX13" fmla="*/ 2520156 w 8999137"/>
              <a:gd name="connsiteY13" fmla="*/ 4751840 h 4753614"/>
              <a:gd name="connsiteX14" fmla="*/ 1660932 w 8999137"/>
              <a:gd name="connsiteY14" fmla="*/ 4621890 h 4753614"/>
              <a:gd name="connsiteX15" fmla="*/ 1020188 w 8999137"/>
              <a:gd name="connsiteY15" fmla="*/ 4313553 h 4753614"/>
              <a:gd name="connsiteX16" fmla="*/ 922325 w 8999137"/>
              <a:gd name="connsiteY16" fmla="*/ 4246711 h 4753614"/>
              <a:gd name="connsiteX17" fmla="*/ 817674 w 8999137"/>
              <a:gd name="connsiteY17" fmla="*/ 4156590 h 4753614"/>
              <a:gd name="connsiteX18" fmla="*/ 796031 w 8999137"/>
              <a:gd name="connsiteY18" fmla="*/ 4129779 h 4753614"/>
              <a:gd name="connsiteX19" fmla="*/ 657178 w 8999137"/>
              <a:gd name="connsiteY19" fmla="*/ 3981342 h 4753614"/>
              <a:gd name="connsiteX20" fmla="*/ 254230 w 8999137"/>
              <a:gd name="connsiteY20" fmla="*/ 3292333 h 4753614"/>
              <a:gd name="connsiteX21" fmla="*/ 29210 w 8999137"/>
              <a:gd name="connsiteY21" fmla="*/ 2287638 h 4753614"/>
              <a:gd name="connsiteX22" fmla="*/ 18702 w 8999137"/>
              <a:gd name="connsiteY22" fmla="*/ 1167583 h 4753614"/>
              <a:gd name="connsiteX23" fmla="*/ 81464 w 8999137"/>
              <a:gd name="connsiteY23" fmla="*/ 522993 h 475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999137" h="4753614">
                <a:moveTo>
                  <a:pt x="160403" y="0"/>
                </a:moveTo>
                <a:lnTo>
                  <a:pt x="8778621" y="0"/>
                </a:lnTo>
                <a:lnTo>
                  <a:pt x="8830686" y="125692"/>
                </a:lnTo>
                <a:cubicBezTo>
                  <a:pt x="8884022" y="268426"/>
                  <a:pt x="8926868" y="415063"/>
                  <a:pt x="8956500" y="566655"/>
                </a:cubicBezTo>
                <a:cubicBezTo>
                  <a:pt x="9041356" y="1002437"/>
                  <a:pt x="9001882" y="1424828"/>
                  <a:pt x="8817116" y="1831562"/>
                </a:cubicBezTo>
                <a:cubicBezTo>
                  <a:pt x="8745505" y="1989377"/>
                  <a:pt x="8656388" y="2137016"/>
                  <a:pt x="8552543" y="2275779"/>
                </a:cubicBezTo>
                <a:cubicBezTo>
                  <a:pt x="8530503" y="2305272"/>
                  <a:pt x="8511944" y="2337209"/>
                  <a:pt x="8491828" y="2368359"/>
                </a:cubicBezTo>
                <a:lnTo>
                  <a:pt x="8376572" y="2502201"/>
                </a:lnTo>
                <a:cubicBezTo>
                  <a:pt x="8358065" y="2517851"/>
                  <a:pt x="8337899" y="2531525"/>
                  <a:pt x="8321049" y="2549147"/>
                </a:cubicBezTo>
                <a:cubicBezTo>
                  <a:pt x="8127505" y="2751181"/>
                  <a:pt x="7912204" y="2928481"/>
                  <a:pt x="7682953" y="3088875"/>
                </a:cubicBezTo>
                <a:cubicBezTo>
                  <a:pt x="7370941" y="3307068"/>
                  <a:pt x="7039450" y="3492693"/>
                  <a:pt x="6696654" y="3657691"/>
                </a:cubicBezTo>
                <a:cubicBezTo>
                  <a:pt x="6197909" y="3898611"/>
                  <a:pt x="5682077" y="4097043"/>
                  <a:pt x="5156343" y="4270617"/>
                </a:cubicBezTo>
                <a:cubicBezTo>
                  <a:pt x="4647318" y="4438419"/>
                  <a:pt x="4131460" y="4579103"/>
                  <a:pt x="3602413" y="4667581"/>
                </a:cubicBezTo>
                <a:cubicBezTo>
                  <a:pt x="3244135" y="4727203"/>
                  <a:pt x="2883679" y="4762083"/>
                  <a:pt x="2520156" y="4751840"/>
                </a:cubicBezTo>
                <a:cubicBezTo>
                  <a:pt x="2228356" y="4744000"/>
                  <a:pt x="1940786" y="4706579"/>
                  <a:pt x="1660932" y="4621890"/>
                </a:cubicBezTo>
                <a:cubicBezTo>
                  <a:pt x="1431364" y="4552181"/>
                  <a:pt x="1216374" y="4452545"/>
                  <a:pt x="1020188" y="4313553"/>
                </a:cubicBezTo>
                <a:cubicBezTo>
                  <a:pt x="987911" y="4290659"/>
                  <a:pt x="955143" y="4268980"/>
                  <a:pt x="922325" y="4246711"/>
                </a:cubicBezTo>
                <a:lnTo>
                  <a:pt x="817674" y="4156590"/>
                </a:lnTo>
                <a:cubicBezTo>
                  <a:pt x="810350" y="4147558"/>
                  <a:pt x="804158" y="4137871"/>
                  <a:pt x="796031" y="4129779"/>
                </a:cubicBezTo>
                <a:cubicBezTo>
                  <a:pt x="749835" y="4080201"/>
                  <a:pt x="701165" y="4032838"/>
                  <a:pt x="657178" y="3981342"/>
                </a:cubicBezTo>
                <a:cubicBezTo>
                  <a:pt x="480734" y="3776574"/>
                  <a:pt x="351112" y="3544049"/>
                  <a:pt x="254230" y="3292333"/>
                </a:cubicBezTo>
                <a:cubicBezTo>
                  <a:pt x="129680" y="2968869"/>
                  <a:pt x="63284" y="2631766"/>
                  <a:pt x="29210" y="2287638"/>
                </a:cubicBezTo>
                <a:cubicBezTo>
                  <a:pt x="-7988" y="1914676"/>
                  <a:pt x="-7577" y="1540890"/>
                  <a:pt x="18702" y="1167583"/>
                </a:cubicBezTo>
                <a:cubicBezTo>
                  <a:pt x="33799" y="951712"/>
                  <a:pt x="54828" y="736866"/>
                  <a:pt x="81464" y="522993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212792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946292" y="0"/>
            <a:ext cx="324570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6133530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36103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5183160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DAD2A-8583-4821-8B7D-AB1458720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7FD573-82C6-48D2-A8EC-524DE2128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EF7118-D0B3-480A-9EAD-8FEB3F52A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1E930A-CBFE-4A7F-B4F3-9C83CFDF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D87EE0-65E7-485E-B37B-7FFD0687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27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D96E9-FD5C-4B1F-8DB8-179EE2EC2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73622B-540D-456E-9D2C-8A851555B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D0D283-56DA-4AD8-BFA9-2534301B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D51877-E86F-45BC-B60F-6BAA2A68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A3FD7-B648-4605-A29C-A7AEFC8E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1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7001A-063E-4305-A178-4DEDCE5C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A96F0A-B373-44C8-966C-A4BEEB098D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D15253-960B-4CE5-A22B-91138E1D3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8A0052-E235-49D7-9D70-E56A01D7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0CE38B-789A-4C34-B426-3838B8828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FE3F92-0E4F-4743-A550-B4F59E28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BB8FC-5E95-4B8A-BB37-120C6B3EC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99FB7D-F5D0-46CC-85D5-97B1D9628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D08844-E6EC-4882-8FBE-A730C754B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5EA76A-69BD-4F6A-B322-2117FC2F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CADD29-192D-498C-941D-CD2A1412C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094B1BF-7BB3-4728-AFD2-87448881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69AE89F-9ABD-4D64-BFC7-EDC329AB1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594CEE-9BD8-477C-B563-6A580B51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3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F475E-FB88-4BD5-9832-02ED44F5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4603429-5075-41EB-8FE1-6CB3DB721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F00659-30FC-4FA4-A1D0-09E6312D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50C53D5-9B2A-4BC4-887D-7CFAB50C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27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6FFF89-0534-4E1F-9E72-86C1749F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5B64AD7-318D-4B28-A838-51022DB60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298E3F-6164-43B5-948B-FC258A9C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11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45DF1-CE21-496E-B751-370E2804E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9AFB82-7A7F-4431-A8DD-F68FF50E3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EC0935-031E-492C-94F6-98C1A3E6B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AEA66F-22BA-4F59-8368-D41348149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5F0670-9055-436C-8B8C-89757DFDB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FD3EAC-0E66-470E-A088-85F60FCB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3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45086-AF3C-473A-9F2F-00400B0AE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B4913D-9F25-4517-91C2-20B2CBFC7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68B853-C226-4AA8-AE0D-3B7DA50D7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070413-C9F2-4F23-A0C8-960BDBB66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45ECCA-0C84-4D30-BB27-13EA0027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E24C18-336D-41B5-8B11-E84842420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0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1ADCF-F363-4263-B57F-E546429EF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D518EA-A4EB-4F55-AEDC-C983F13B3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A2B4AD-2C4B-41F0-A898-5CDE804FB3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50502-5202-42DC-A8F3-BD7651836FBF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6B8F37-EDBF-43BE-A441-43061CAEA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DC3C45-04B7-4BCC-9563-B2044B359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62741-916D-424B-96F5-D42DDF6DE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6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754A46-6526-5948-9A7C-21F60987FF1F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/>
          <a:stretch>
            <a:fillRect/>
          </a:stretch>
        </p:blipFill>
        <p:spPr>
          <a:xfrm>
            <a:off x="669027" y="-10356"/>
            <a:ext cx="6562986" cy="4747227"/>
          </a:xfrm>
          <a:noFill/>
        </p:spPr>
      </p:pic>
      <p:sp>
        <p:nvSpPr>
          <p:cNvPr id="5" name="TextBox 4"/>
          <p:cNvSpPr txBox="1"/>
          <p:nvPr/>
        </p:nvSpPr>
        <p:spPr>
          <a:xfrm>
            <a:off x="1498600" y="5295899"/>
            <a:ext cx="9423933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вопросу избрания руководящих органов НБМЗ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DA77D8F-810E-E34A-BDCC-4FD03A346F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631" y="126699"/>
            <a:ext cx="1423988" cy="1423988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0F6D3A-EBF8-CF41-AA52-8B529549C10B}"/>
              </a:ext>
            </a:extLst>
          </p:cNvPr>
          <p:cNvSpPr/>
          <p:nvPr/>
        </p:nvSpPr>
        <p:spPr>
          <a:xfrm>
            <a:off x="6804819" y="2363257"/>
            <a:ext cx="500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Ассоциация разработчиков и пользователей искусственного интеллекта в медицине 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«Национальная база медицинских знаний»</a:t>
            </a:r>
          </a:p>
        </p:txBody>
      </p:sp>
    </p:spTree>
    <p:extLst>
      <p:ext uri="{BB962C8B-B14F-4D97-AF65-F5344CB8AC3E}">
        <p14:creationId xmlns:p14="http://schemas.microsoft.com/office/powerpoint/2010/main" val="17832714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BC767CF-5BD6-E246-8A40-9E3F1C927DB8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4171" b="4171"/>
          <a:stretch>
            <a:fillRect/>
          </a:stretch>
        </p:blipFill>
        <p:spPr>
          <a:noFill/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03A5E0A-4C79-4541-B846-9A129C7B27F7}"/>
              </a:ext>
            </a:extLst>
          </p:cNvPr>
          <p:cNvSpPr/>
          <p:nvPr/>
        </p:nvSpPr>
        <p:spPr>
          <a:xfrm>
            <a:off x="444500" y="875438"/>
            <a:ext cx="7470651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/>
              <a:t>Статья 16. Структура органов управления Ассоциации. 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ru-RU" sz="2000" dirty="0"/>
              <a:t>16.1. Органами управления Ассоциации являются: </a:t>
            </a:r>
            <a:endParaRPr lang="en-US" sz="2000" dirty="0"/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Общее собрание членов Ассоциации; </a:t>
            </a:r>
            <a:endParaRPr lang="en-US" sz="2000" dirty="0"/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800" b="1" dirty="0"/>
              <a:t>Наблюдательный совет Ассоциации; </a:t>
            </a:r>
            <a:endParaRPr lang="en-US" sz="2800" b="1" dirty="0"/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Генеральный директор Ассоциации; </a:t>
            </a:r>
            <a:endParaRPr lang="en-US" sz="2000" dirty="0"/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Ревизор.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D07323-534B-A34C-A20B-C0BA8003DCE7}"/>
              </a:ext>
            </a:extLst>
          </p:cNvPr>
          <p:cNvSpPr txBox="1">
            <a:spLocks/>
          </p:cNvSpPr>
          <p:nvPr/>
        </p:nvSpPr>
        <p:spPr>
          <a:xfrm>
            <a:off x="301750" y="203335"/>
            <a:ext cx="8177884" cy="7610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4170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Руководящие органы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A34C731-6753-1249-8B08-8FFE9C138FEA}"/>
              </a:ext>
            </a:extLst>
          </p:cNvPr>
          <p:cNvSpPr/>
          <p:nvPr/>
        </p:nvSpPr>
        <p:spPr>
          <a:xfrm>
            <a:off x="496825" y="338533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26.2. Состав Наблюдательного совета Ассоциации </a:t>
            </a:r>
            <a:r>
              <a:rPr lang="ru-RU" b="1" dirty="0"/>
              <a:t>избирается на Общем собрании членов Ассоциации </a:t>
            </a:r>
            <a:r>
              <a:rPr lang="ru-RU" dirty="0"/>
              <a:t>из числа членов Ассоциации.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B48B5CE-7C2D-9740-8988-D532B1A1A544}"/>
              </a:ext>
            </a:extLst>
          </p:cNvPr>
          <p:cNvSpPr/>
          <p:nvPr/>
        </p:nvSpPr>
        <p:spPr>
          <a:xfrm>
            <a:off x="584200" y="5875920"/>
            <a:ext cx="821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26.4. Работу Наблюдательного совета Ассоциации координирует Генеральный директор Ассоциации.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BDD09D0-117C-6C4A-9A3D-A3588DDF18B9}"/>
              </a:ext>
            </a:extLst>
          </p:cNvPr>
          <p:cNvSpPr/>
          <p:nvPr/>
        </p:nvSpPr>
        <p:spPr>
          <a:xfrm>
            <a:off x="1840337" y="4371728"/>
            <a:ext cx="7033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26.3. При учреждении Ассоциации состав Наблюдательного совета Ассоциации формируется Учредительным собранием из числа учредителей. В дальнейшем в состав Наблюдательного совета Ассоциации могут быть избраны другие члены Ассоциации </a:t>
            </a:r>
            <a:r>
              <a:rPr lang="ru-RU" b="1" dirty="0"/>
              <a:t>в количестве, определяемом Общим собранием</a:t>
            </a:r>
            <a:r>
              <a:rPr lang="ru-RU" dirty="0"/>
              <a:t> членов Ассоциации.</a:t>
            </a:r>
          </a:p>
        </p:txBody>
      </p:sp>
    </p:spTree>
    <p:extLst>
      <p:ext uri="{BB962C8B-B14F-4D97-AF65-F5344CB8AC3E}">
        <p14:creationId xmlns:p14="http://schemas.microsoft.com/office/powerpoint/2010/main" val="3347552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03A5E0A-4C79-4541-B846-9A129C7B27F7}"/>
              </a:ext>
            </a:extLst>
          </p:cNvPr>
          <p:cNvSpPr/>
          <p:nvPr/>
        </p:nvSpPr>
        <p:spPr>
          <a:xfrm>
            <a:off x="958183" y="1295786"/>
            <a:ext cx="10471817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/>
              <a:t>16.3. По решению Общего собрания членов Ассоциации полномочия выборных органов управления Ассоциации могут быть досрочно прекращены в случае: 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грубого нарушения ими своих обязанностей; 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обнаружившейся неспособности к надлежащему ведению дел;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неоднократного нарушения ими требований настоящего Устава;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нанесения ущерба своими действиями (бездействием) репутации (престижу) Ассоциации или ее членам; 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невыполнения решений Общего собрания членов Ассоциации и иных органов управления Ассоциации, принятых в пределах их компетенции; 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при наличии иных серьезных оснований; 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000" dirty="0"/>
              <a:t>добровольного отказа по личному заявлению.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D07323-534B-A34C-A20B-C0BA8003DCE7}"/>
              </a:ext>
            </a:extLst>
          </p:cNvPr>
          <p:cNvSpPr txBox="1">
            <a:spLocks/>
          </p:cNvSpPr>
          <p:nvPr/>
        </p:nvSpPr>
        <p:spPr>
          <a:xfrm>
            <a:off x="449325" y="254135"/>
            <a:ext cx="11293350" cy="76107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solidFill>
                  <a:srgbClr val="4170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Руководящие органы</a:t>
            </a:r>
            <a:br>
              <a:rPr lang="ru-RU" sz="3600" dirty="0">
                <a:solidFill>
                  <a:srgbClr val="4170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>
                <a:solidFill>
                  <a:srgbClr val="4170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(основание для переизбрания по Уставу)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6762C7B-FD9B-6048-A093-B4E85E034666}"/>
              </a:ext>
            </a:extLst>
          </p:cNvPr>
          <p:cNvSpPr txBox="1">
            <a:spLocks/>
          </p:cNvSpPr>
          <p:nvPr/>
        </p:nvSpPr>
        <p:spPr>
          <a:xfrm>
            <a:off x="762000" y="5562214"/>
            <a:ext cx="11293350" cy="76107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одной стороны оснований для переизбрания – НЕТ </a:t>
            </a:r>
          </a:p>
          <a:p>
            <a:pPr algn="ctr"/>
            <a:r>
              <a:rPr lang="ru-RU" sz="31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(претензий от членов НБМЗ не поступало) </a:t>
            </a:r>
          </a:p>
        </p:txBody>
      </p:sp>
    </p:spTree>
    <p:extLst>
      <p:ext uri="{BB962C8B-B14F-4D97-AF65-F5344CB8AC3E}">
        <p14:creationId xmlns:p14="http://schemas.microsoft.com/office/powerpoint/2010/main" val="1185110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A9FE047-CA1E-EF41-9739-0CCB116CB42C}"/>
              </a:ext>
            </a:extLst>
          </p:cNvPr>
          <p:cNvSpPr txBox="1">
            <a:spLocks/>
          </p:cNvSpPr>
          <p:nvPr/>
        </p:nvSpPr>
        <p:spPr>
          <a:xfrm>
            <a:off x="408838" y="211682"/>
            <a:ext cx="10487762" cy="7610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4170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Однако, информация к размышлению: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4FC9E3B-928D-2441-8943-40D5CE22B26A}"/>
              </a:ext>
            </a:extLst>
          </p:cNvPr>
          <p:cNvSpPr/>
          <p:nvPr/>
        </p:nvSpPr>
        <p:spPr>
          <a:xfrm>
            <a:off x="855326" y="1116385"/>
            <a:ext cx="10487762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Текущий наблюдательный совет формировался при создании Ассоциации без процедуры выдвижения и выбора кандидатов, с тех НБМЗ значительно выросла и хорошо бы учесть мнение ее новых членов и актуализировать позицию старых.</a:t>
            </a:r>
          </a:p>
          <a:p>
            <a:pPr algn="just"/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 НС был избран 47-учредителями, из которых на сегодня только 36 заплатили членский взнос за 2019г., </a:t>
            </a:r>
            <a:r>
              <a:rPr lang="ru-RU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учредителей отказались в явном виде от дальнейшего участия в НБМЗ или не определились в своей позиции и не заплатили членский взнос за 2019г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20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0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18 учредителей подали заявление на вступление в соотв. с недавним письмом от дирекции по прояснению статуса учредителя. </a:t>
            </a:r>
            <a:r>
              <a:rPr lang="ru-RU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них членов наблюдательного совета 9 (из 14-ти).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Участвовали не менее, чем в 50% заседаний НС (как очных так и заочных) – 8 членов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4-ро членов НС - участвовали только в 1-2х заседаниях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(из 11-ти прошедших)</a:t>
            </a:r>
          </a:p>
          <a:p>
            <a:pPr algn="just"/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hape 3925">
            <a:extLst>
              <a:ext uri="{FF2B5EF4-FFF2-40B4-BE49-F238E27FC236}">
                <a16:creationId xmlns:a16="http://schemas.microsoft.com/office/drawing/2014/main" id="{C7998B11-5227-6441-8C3B-F98F836AF4ED}"/>
              </a:ext>
            </a:extLst>
          </p:cNvPr>
          <p:cNvSpPr/>
          <p:nvPr/>
        </p:nvSpPr>
        <p:spPr>
          <a:xfrm>
            <a:off x="461993" y="1234616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8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2" y="15164"/>
                  <a:pt x="13602" y="15074"/>
                </a:cubicBezTo>
                <a:lnTo>
                  <a:pt x="17529" y="11147"/>
                </a:lnTo>
                <a:cubicBezTo>
                  <a:pt x="17618" y="11059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2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9"/>
                  <a:pt x="12818" y="7132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gradFill>
              <a:gsLst>
                <a:gs pos="0">
                  <a:srgbClr val="4170BA"/>
                </a:gs>
                <a:gs pos="100000">
                  <a:srgbClr val="699D4B"/>
                </a:gs>
              </a:gsLst>
              <a:lin ang="5400000" scaled="1"/>
            </a:gradFill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Shape 3925">
            <a:extLst>
              <a:ext uri="{FF2B5EF4-FFF2-40B4-BE49-F238E27FC236}">
                <a16:creationId xmlns:a16="http://schemas.microsoft.com/office/drawing/2014/main" id="{E24E8BE5-12E4-214C-A36C-F5D6E5EDA24A}"/>
              </a:ext>
            </a:extLst>
          </p:cNvPr>
          <p:cNvSpPr/>
          <p:nvPr/>
        </p:nvSpPr>
        <p:spPr>
          <a:xfrm>
            <a:off x="461993" y="2481778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8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2" y="15164"/>
                  <a:pt x="13602" y="15074"/>
                </a:cubicBezTo>
                <a:lnTo>
                  <a:pt x="17529" y="11147"/>
                </a:lnTo>
                <a:cubicBezTo>
                  <a:pt x="17618" y="11059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2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9"/>
                  <a:pt x="12818" y="7132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gradFill>
              <a:gsLst>
                <a:gs pos="0">
                  <a:srgbClr val="4170BA"/>
                </a:gs>
                <a:gs pos="100000">
                  <a:srgbClr val="699D4B"/>
                </a:gs>
              </a:gsLst>
              <a:lin ang="5400000" scaled="1"/>
            </a:gradFill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Shape 3925">
            <a:extLst>
              <a:ext uri="{FF2B5EF4-FFF2-40B4-BE49-F238E27FC236}">
                <a16:creationId xmlns:a16="http://schemas.microsoft.com/office/drawing/2014/main" id="{815B963C-070B-514C-B0A4-474CC7A7A20C}"/>
              </a:ext>
            </a:extLst>
          </p:cNvPr>
          <p:cNvSpPr/>
          <p:nvPr/>
        </p:nvSpPr>
        <p:spPr>
          <a:xfrm>
            <a:off x="461992" y="3990461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8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2" y="15164"/>
                  <a:pt x="13602" y="15074"/>
                </a:cubicBezTo>
                <a:lnTo>
                  <a:pt x="17529" y="11147"/>
                </a:lnTo>
                <a:cubicBezTo>
                  <a:pt x="17618" y="11059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2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9"/>
                  <a:pt x="12818" y="7132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gradFill>
              <a:gsLst>
                <a:gs pos="0">
                  <a:srgbClr val="4170BA"/>
                </a:gs>
                <a:gs pos="100000">
                  <a:srgbClr val="699D4B"/>
                </a:gs>
              </a:gsLst>
              <a:lin ang="5400000" scaled="1"/>
            </a:gradFill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Shape 3925">
            <a:extLst>
              <a:ext uri="{FF2B5EF4-FFF2-40B4-BE49-F238E27FC236}">
                <a16:creationId xmlns:a16="http://schemas.microsoft.com/office/drawing/2014/main" id="{3A1A19E8-B668-EC47-837A-941450FED1C6}"/>
              </a:ext>
            </a:extLst>
          </p:cNvPr>
          <p:cNvSpPr/>
          <p:nvPr/>
        </p:nvSpPr>
        <p:spPr>
          <a:xfrm>
            <a:off x="461991" y="523762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8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2" y="15164"/>
                  <a:pt x="13602" y="15074"/>
                </a:cubicBezTo>
                <a:lnTo>
                  <a:pt x="17529" y="11147"/>
                </a:lnTo>
                <a:cubicBezTo>
                  <a:pt x="17618" y="11059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2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9"/>
                  <a:pt x="12818" y="7132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gradFill>
              <a:gsLst>
                <a:gs pos="0">
                  <a:srgbClr val="4170BA"/>
                </a:gs>
                <a:gs pos="100000">
                  <a:srgbClr val="699D4B"/>
                </a:gs>
              </a:gsLst>
              <a:lin ang="5400000" scaled="1"/>
            </a:gradFill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314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ABCDAB-30EE-0B42-A905-74E3EC4A6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12612"/>
            <a:ext cx="10515600" cy="1046452"/>
          </a:xfrm>
        </p:spPr>
        <p:txBody>
          <a:bodyPr/>
          <a:lstStyle/>
          <a:p>
            <a:r>
              <a:rPr lang="ru-RU" b="1" dirty="0"/>
              <a:t>Кумулятивное голосование (</a:t>
            </a:r>
            <a:r>
              <a:rPr lang="ru-RU" b="1" dirty="0" err="1"/>
              <a:t>справочно</a:t>
            </a:r>
            <a:r>
              <a:rPr lang="ru-RU" b="1" dirty="0"/>
              <a:t>)</a:t>
            </a:r>
            <a:r>
              <a:rPr lang="en-US" b="1" dirty="0"/>
              <a:t>*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CEB580-B7D7-D84D-897C-60686FCEC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3" y="1378815"/>
            <a:ext cx="11339945" cy="4351338"/>
          </a:xfrm>
        </p:spPr>
        <p:txBody>
          <a:bodyPr>
            <a:normAutofit/>
          </a:bodyPr>
          <a:lstStyle/>
          <a:p>
            <a:r>
              <a:rPr lang="ru-RU" dirty="0"/>
              <a:t>Каждый участник голосования имеет количество голосов по числу избираемых членов </a:t>
            </a:r>
            <a:r>
              <a:rPr lang="ru-RU" dirty="0" err="1"/>
              <a:t>Набсовета</a:t>
            </a:r>
            <a:r>
              <a:rPr lang="ru-RU" dirty="0"/>
              <a:t> (например 10)</a:t>
            </a:r>
          </a:p>
          <a:p>
            <a:r>
              <a:rPr lang="ru-RU" dirty="0"/>
              <a:t>Каждый участник по своему усмотрению отдает голоса, которыми он обладает, выбранным им кандидатам из полного списка членов Ассоциации (</a:t>
            </a:r>
            <a:r>
              <a:rPr lang="ru-RU"/>
              <a:t>согласно Уставу </a:t>
            </a:r>
            <a:r>
              <a:rPr lang="ru-RU" dirty="0"/>
              <a:t>члены </a:t>
            </a:r>
            <a:r>
              <a:rPr lang="ru-RU" dirty="0" err="1"/>
              <a:t>Набсовета</a:t>
            </a:r>
            <a:r>
              <a:rPr lang="ru-RU" dirty="0"/>
              <a:t> избираются из состава членов Ассоциации). </a:t>
            </a:r>
          </a:p>
          <a:p>
            <a:r>
              <a:rPr lang="ru-RU" dirty="0"/>
              <a:t>Он может отдать все голоса за одного кандидата или распределить их на нескольких кандидатов, в том числе на всех.</a:t>
            </a:r>
          </a:p>
          <a:p>
            <a:r>
              <a:rPr lang="ru-RU" dirty="0"/>
              <a:t>Кандидатов, которые получили наибольшее число голосов, считают избранными в члены </a:t>
            </a:r>
            <a:r>
              <a:rPr lang="ru-RU" dirty="0" err="1"/>
              <a:t>Набсовета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08D79C-8259-9341-AADE-DC0DD6BDBAEC}"/>
              </a:ext>
            </a:extLst>
          </p:cNvPr>
          <p:cNvSpPr/>
          <p:nvPr/>
        </p:nvSpPr>
        <p:spPr>
          <a:xfrm>
            <a:off x="2999509" y="5969655"/>
            <a:ext cx="94072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- </a:t>
            </a:r>
            <a:r>
              <a:rPr lang="ru-RU" sz="1400" dirty="0"/>
              <a:t>не предусмотрено уставом НБМЗ, поэтому до его изменения предлагается проводить как «праймериз» (предварительное </a:t>
            </a:r>
            <a:r>
              <a:rPr lang="ru-RU" sz="1400" dirty="0" err="1"/>
              <a:t>рейтингование</a:t>
            </a:r>
            <a:r>
              <a:rPr lang="ru-RU" sz="1400" dirty="0"/>
              <a:t> и далее </a:t>
            </a:r>
            <a:r>
              <a:rPr lang="ru-RU" sz="1400" dirty="0" err="1"/>
              <a:t>легализовывать</a:t>
            </a:r>
            <a:r>
              <a:rPr lang="ru-RU" sz="1400" dirty="0"/>
              <a:t> это в простой форме заочного голосования списком)</a:t>
            </a:r>
          </a:p>
        </p:txBody>
      </p:sp>
    </p:spTree>
    <p:extLst>
      <p:ext uri="{BB962C8B-B14F-4D97-AF65-F5344CB8AC3E}">
        <p14:creationId xmlns:p14="http://schemas.microsoft.com/office/powerpoint/2010/main" val="800658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«Круглый стол» на тему «Цифровое здравоохранение. Формирование инструментов регулирования медицинского программного обеспечения»">
            <a:extLst>
              <a:ext uri="{FF2B5EF4-FFF2-40B4-BE49-F238E27FC236}">
                <a16:creationId xmlns:a16="http://schemas.microsoft.com/office/drawing/2014/main" id="{5BCD837E-E254-4820-9839-F0B723ADF141}"/>
              </a:ext>
            </a:extLst>
          </p:cNvPr>
          <p:cNvPicPr/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4"/>
          <a:stretch/>
        </p:blipFill>
        <p:spPr bwMode="auto">
          <a:xfrm>
            <a:off x="-4" y="-6"/>
            <a:ext cx="12192000" cy="6855958"/>
          </a:xfrm>
          <a:prstGeom prst="rect">
            <a:avLst/>
          </a:prstGeom>
          <a:noFill/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F1B91-7F29-40BA-9DAF-E969CABA2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" y="797718"/>
            <a:ext cx="7753906" cy="152706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/>
              <a:t>Наблюдательный совет является ключевым стратегическим управляющим органом в НБМЗ </a:t>
            </a:r>
            <a:endParaRPr lang="en-US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10B1585-5742-4EFD-AD56-2905B9A8CD61}"/>
              </a:ext>
            </a:extLst>
          </p:cNvPr>
          <p:cNvSpPr/>
          <p:nvPr/>
        </p:nvSpPr>
        <p:spPr>
          <a:xfrm>
            <a:off x="389014" y="4565431"/>
            <a:ext cx="5677305" cy="12616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b="1" dirty="0"/>
              <a:t>В 2019-2020гг. </a:t>
            </a:r>
            <a:r>
              <a:rPr lang="en-US" b="1" dirty="0" err="1"/>
              <a:t>Ассоциация</a:t>
            </a:r>
            <a:r>
              <a:rPr lang="en-US" b="1" dirty="0"/>
              <a:t> </a:t>
            </a:r>
            <a:r>
              <a:rPr lang="ru-RU" b="1" dirty="0"/>
              <a:t>вышла на серьезный и ответственный уровень общественной работы, требуется значительное усиление деятельности как ее руководящих органов, так и проектной деятельности.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ru-RU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1217" y="2672409"/>
            <a:ext cx="3072384" cy="30723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2" descr="http://nbmz.ru/wp-content/uploads/2018/08/%D0%98%D0%BA%D0%BE%D0%BD%D0%BA%D0%B0-03-300x300.jpg">
            <a:extLst>
              <a:ext uri="{FF2B5EF4-FFF2-40B4-BE49-F238E27FC236}">
                <a16:creationId xmlns:a16="http://schemas.microsoft.com/office/drawing/2014/main" id="{34DD9CDB-E1BE-4A69-8908-3BCB0500FA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25809" y="2837001"/>
            <a:ext cx="2743200" cy="274320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nbmz.ru/wp-content/uploads/2018/12/%D1%81%D0%BE%D0%B3%D0%BB%D0%B0%D1%88%D0%B5%D0%BD%D0%B8%D0%B5-%D0%BE-%D1%81%D0%BE%D1%82%D1%80%D1%83%D0%B4%D0%BD%D0%B8%D1%87%D0%B5%D1%81%D1%82%D0%B2%D0%B5.jpg">
            <a:extLst>
              <a:ext uri="{FF2B5EF4-FFF2-40B4-BE49-F238E27FC236}">
                <a16:creationId xmlns:a16="http://schemas.microsoft.com/office/drawing/2014/main" id="{980AE63A-6A9A-D644-9356-D9846D429A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2" r="976" b="4"/>
          <a:stretch/>
        </p:blipFill>
        <p:spPr bwMode="auto"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BFC77B5-F38E-4A7D-80BD-C3A10B717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64334" y="4032250"/>
            <a:ext cx="3227666" cy="2825750"/>
          </a:xfrm>
          <a:custGeom>
            <a:avLst/>
            <a:gdLst>
              <a:gd name="connsiteX0" fmla="*/ 1888600 w 3227666"/>
              <a:gd name="connsiteY0" fmla="*/ 0 h 2825750"/>
              <a:gd name="connsiteX1" fmla="*/ 3224042 w 3227666"/>
              <a:gd name="connsiteY1" fmla="*/ 553158 h 2825750"/>
              <a:gd name="connsiteX2" fmla="*/ 3227666 w 3227666"/>
              <a:gd name="connsiteY2" fmla="*/ 557146 h 2825750"/>
              <a:gd name="connsiteX3" fmla="*/ 3227666 w 3227666"/>
              <a:gd name="connsiteY3" fmla="*/ 2825750 h 2825750"/>
              <a:gd name="connsiteX4" fmla="*/ 250380 w 3227666"/>
              <a:gd name="connsiteY4" fmla="*/ 2825750 h 2825750"/>
              <a:gd name="connsiteX5" fmla="*/ 227944 w 3227666"/>
              <a:gd name="connsiteY5" fmla="*/ 2788819 h 2825750"/>
              <a:gd name="connsiteX6" fmla="*/ 0 w 3227666"/>
              <a:gd name="connsiteY6" fmla="*/ 1888600 h 2825750"/>
              <a:gd name="connsiteX7" fmla="*/ 1888600 w 3227666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7666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227666" y="557146"/>
                </a:lnTo>
                <a:lnTo>
                  <a:pt x="3227666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2" descr="http://nbmz.ru/wp-content/uploads/2019/04/%D1%84%D0%BE%D1%82%D0%BE.jpg">
            <a:extLst>
              <a:ext uri="{FF2B5EF4-FFF2-40B4-BE49-F238E27FC236}">
                <a16:creationId xmlns:a16="http://schemas.microsoft.com/office/drawing/2014/main" id="{EFE78521-24A9-164C-BD7D-93EF7B095B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4" r="24461"/>
          <a:stretch/>
        </p:blipFill>
        <p:spPr bwMode="auto">
          <a:xfrm>
            <a:off x="9129290" y="4197216"/>
            <a:ext cx="3062710" cy="2660795"/>
          </a:xfrm>
          <a:custGeom>
            <a:avLst/>
            <a:gdLst/>
            <a:ahLst/>
            <a:cxnLst/>
            <a:rect l="l" t="t" r="r" b="b"/>
            <a:pathLst>
              <a:path w="3062710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062710" y="639308"/>
                </a:lnTo>
                <a:lnTo>
                  <a:pt x="3062710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BED7BA-AB73-F548-AF85-9E9375718533}"/>
              </a:ext>
            </a:extLst>
          </p:cNvPr>
          <p:cNvSpPr/>
          <p:nvPr/>
        </p:nvSpPr>
        <p:spPr>
          <a:xfrm>
            <a:off x="65722" y="5913673"/>
            <a:ext cx="899784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b="1" dirty="0"/>
              <a:t>Все органы управления должны иметь 100</a:t>
            </a:r>
            <a:r>
              <a:rPr lang="en-US" b="1" dirty="0"/>
              <a:t>%</a:t>
            </a:r>
            <a:r>
              <a:rPr lang="ru-RU" b="1" dirty="0"/>
              <a:t> неоспоримую </a:t>
            </a:r>
            <a:r>
              <a:rPr lang="en-US" b="1" dirty="0"/>
              <a:t> </a:t>
            </a:r>
            <a:r>
              <a:rPr lang="ru-RU" b="1" dirty="0"/>
              <a:t>легитимность и поддержку от членов Ассоциации. Также нужен рост актива НБМЗ (лидеров тем и др.)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805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556</Words>
  <Application>Microsoft Macintosh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Titillium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Кумулятивное голосование (справочно)*</vt:lpstr>
      <vt:lpstr>Наблюдательный совет является ключевым стратегическим управляющим органом в НБМЗ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Andrew Almazov</dc:creator>
  <cp:lastModifiedBy>Andrew Almazov</cp:lastModifiedBy>
  <cp:revision>15</cp:revision>
  <dcterms:created xsi:type="dcterms:W3CDTF">2020-03-15T13:23:42Z</dcterms:created>
  <dcterms:modified xsi:type="dcterms:W3CDTF">2020-03-19T16:54:29Z</dcterms:modified>
</cp:coreProperties>
</file>