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ngesInfos/changesInfo1.xml" ContentType="application/vnd.ms-powerpoint.changesinfo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style8.xml" ContentType="application/vnd.ms-office.chartstyl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xls" ContentType="application/vnd.ms-exce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style7.xml" ContentType="application/vnd.ms-office.chart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78" r:id="rId3"/>
    <p:sldId id="492" r:id="rId4"/>
    <p:sldId id="259" r:id="rId5"/>
    <p:sldId id="495" r:id="rId6"/>
    <p:sldId id="257" r:id="rId7"/>
    <p:sldId id="258" r:id="rId8"/>
    <p:sldId id="494" r:id="rId9"/>
    <p:sldId id="261" r:id="rId10"/>
    <p:sldId id="496" r:id="rId11"/>
    <p:sldId id="262" r:id="rId12"/>
    <p:sldId id="497" r:id="rId13"/>
    <p:sldId id="263" r:id="rId14"/>
    <p:sldId id="264" r:id="rId15"/>
    <p:sldId id="265" r:id="rId16"/>
    <p:sldId id="266" r:id="rId17"/>
    <p:sldId id="498" r:id="rId18"/>
    <p:sldId id="493" r:id="rId19"/>
    <p:sldId id="270" r:id="rId20"/>
    <p:sldId id="271" r:id="rId21"/>
    <p:sldId id="273" r:id="rId22"/>
    <p:sldId id="274" r:id="rId23"/>
    <p:sldId id="277" r:id="rId24"/>
    <p:sldId id="838" r:id="rId25"/>
    <p:sldId id="839" r:id="rId26"/>
    <p:sldId id="384" r:id="rId27"/>
    <p:sldId id="840" r:id="rId28"/>
    <p:sldId id="836" r:id="rId29"/>
    <p:sldId id="837" r:id="rId30"/>
    <p:sldId id="841" r:id="rId31"/>
    <p:sldId id="842" r:id="rId32"/>
    <p:sldId id="275" r:id="rId33"/>
    <p:sldId id="843" r:id="rId34"/>
    <p:sldId id="844" r:id="rId35"/>
    <p:sldId id="845" r:id="rId36"/>
    <p:sldId id="27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олбиков Михаил" initials="БМ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3F25C-D2FD-4AA7-BCF5-E158E598D37C}" v="127" dt="2019-04-29T05:02:26.1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29" d="100"/>
          <a:sy n="29" d="100"/>
        </p:scale>
        <p:origin x="-96" y="-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нна Фистул" userId="0e39920bf692594c" providerId="LiveId" clId="{69D3F25C-D2FD-4AA7-BCF5-E158E598D37C}"/>
    <pc:docChg chg="undo custSel addSld delSld modSld sldOrd">
      <pc:chgData name="Инна Фистул" userId="0e39920bf692594c" providerId="LiveId" clId="{69D3F25C-D2FD-4AA7-BCF5-E158E598D37C}" dt="2019-04-29T05:02:26.113" v="660" actId="14100"/>
      <pc:docMkLst>
        <pc:docMk/>
      </pc:docMkLst>
      <pc:sldChg chg="del">
        <pc:chgData name="Инна Фистул" userId="0e39920bf692594c" providerId="LiveId" clId="{69D3F25C-D2FD-4AA7-BCF5-E158E598D37C}" dt="2019-04-28T19:57:20.571" v="27" actId="2696"/>
        <pc:sldMkLst>
          <pc:docMk/>
          <pc:sldMk cId="3192327635" sldId="256"/>
        </pc:sldMkLst>
      </pc:sldChg>
      <pc:sldChg chg="modSp add">
        <pc:chgData name="Инна Фистул" userId="0e39920bf692594c" providerId="LiveId" clId="{69D3F25C-D2FD-4AA7-BCF5-E158E598D37C}" dt="2019-04-28T20:57:30.010" v="70" actId="20577"/>
        <pc:sldMkLst>
          <pc:docMk/>
          <pc:sldMk cId="555305278" sldId="257"/>
        </pc:sldMkLst>
        <pc:spChg chg="mod">
          <ac:chgData name="Инна Фистул" userId="0e39920bf692594c" providerId="LiveId" clId="{69D3F25C-D2FD-4AA7-BCF5-E158E598D37C}" dt="2019-04-28T20:57:30.010" v="70" actId="20577"/>
          <ac:spMkLst>
            <pc:docMk/>
            <pc:sldMk cId="555305278" sldId="257"/>
            <ac:spMk id="3" creationId="{4E43BBF2-3A2D-45F0-AD64-5B9DBAD95905}"/>
          </ac:spMkLst>
        </pc:spChg>
      </pc:sldChg>
      <pc:sldChg chg="addSp modSp add">
        <pc:chgData name="Инна Фистул" userId="0e39920bf692594c" providerId="LiveId" clId="{69D3F25C-D2FD-4AA7-BCF5-E158E598D37C}" dt="2019-04-28T21:05:15.939" v="155" actId="1076"/>
        <pc:sldMkLst>
          <pc:docMk/>
          <pc:sldMk cId="1179061815" sldId="258"/>
        </pc:sldMkLst>
        <pc:spChg chg="mod">
          <ac:chgData name="Инна Фистул" userId="0e39920bf692594c" providerId="LiveId" clId="{69D3F25C-D2FD-4AA7-BCF5-E158E598D37C}" dt="2019-04-28T21:05:15.939" v="155" actId="1076"/>
          <ac:spMkLst>
            <pc:docMk/>
            <pc:sldMk cId="1179061815" sldId="258"/>
            <ac:spMk id="2" creationId="{5191A0FD-F50E-494C-B771-50C7A9F5D947}"/>
          </ac:spMkLst>
        </pc:spChg>
        <pc:spChg chg="mod">
          <ac:chgData name="Инна Фистул" userId="0e39920bf692594c" providerId="LiveId" clId="{69D3F25C-D2FD-4AA7-BCF5-E158E598D37C}" dt="2019-04-28T21:03:48.601" v="144" actId="1076"/>
          <ac:spMkLst>
            <pc:docMk/>
            <pc:sldMk cId="1179061815" sldId="258"/>
            <ac:spMk id="3" creationId="{4E43BBF2-3A2D-45F0-AD64-5B9DBAD95905}"/>
          </ac:spMkLst>
        </pc:spChg>
        <pc:spChg chg="mod">
          <ac:chgData name="Инна Фистул" userId="0e39920bf692594c" providerId="LiveId" clId="{69D3F25C-D2FD-4AA7-BCF5-E158E598D37C}" dt="2019-04-28T21:04:00.217" v="146" actId="1076"/>
          <ac:spMkLst>
            <pc:docMk/>
            <pc:sldMk cId="1179061815" sldId="258"/>
            <ac:spMk id="4" creationId="{D27E9AB1-0147-4A96-9007-BA784B0712BD}"/>
          </ac:spMkLst>
        </pc:spChg>
        <pc:spChg chg="add mod">
          <ac:chgData name="Инна Фистул" userId="0e39920bf692594c" providerId="LiveId" clId="{69D3F25C-D2FD-4AA7-BCF5-E158E598D37C}" dt="2019-04-28T21:05:09.809" v="154" actId="1076"/>
          <ac:spMkLst>
            <pc:docMk/>
            <pc:sldMk cId="1179061815" sldId="258"/>
            <ac:spMk id="5" creationId="{2195B463-2EDB-45C1-A38F-2AE2B986B6C4}"/>
          </ac:spMkLst>
        </pc:spChg>
      </pc:sldChg>
      <pc:sldChg chg="del">
        <pc:chgData name="Инна Фистул" userId="0e39920bf692594c" providerId="LiveId" clId="{69D3F25C-D2FD-4AA7-BCF5-E158E598D37C}" dt="2019-04-28T19:59:36.935" v="29" actId="2696"/>
        <pc:sldMkLst>
          <pc:docMk/>
          <pc:sldMk cId="3636313326" sldId="258"/>
        </pc:sldMkLst>
      </pc:sldChg>
      <pc:sldChg chg="del">
        <pc:chgData name="Инна Фистул" userId="0e39920bf692594c" providerId="LiveId" clId="{69D3F25C-D2FD-4AA7-BCF5-E158E598D37C}" dt="2019-04-28T21:31:24.259" v="181" actId="2696"/>
        <pc:sldMkLst>
          <pc:docMk/>
          <pc:sldMk cId="1914753734" sldId="260"/>
        </pc:sldMkLst>
      </pc:sldChg>
      <pc:sldChg chg="add">
        <pc:chgData name="Инна Фистул" userId="0e39920bf692594c" providerId="LiveId" clId="{69D3F25C-D2FD-4AA7-BCF5-E158E598D37C}" dt="2019-04-28T20:08:51.223" v="33"/>
        <pc:sldMkLst>
          <pc:docMk/>
          <pc:sldMk cId="3100832702" sldId="261"/>
        </pc:sldMkLst>
      </pc:sldChg>
      <pc:sldChg chg="add">
        <pc:chgData name="Инна Фистул" userId="0e39920bf692594c" providerId="LiveId" clId="{69D3F25C-D2FD-4AA7-BCF5-E158E598D37C}" dt="2019-04-28T20:08:51.223" v="33"/>
        <pc:sldMkLst>
          <pc:docMk/>
          <pc:sldMk cId="3510993915" sldId="262"/>
        </pc:sldMkLst>
      </pc:sldChg>
      <pc:sldChg chg="add">
        <pc:chgData name="Инна Фистул" userId="0e39920bf692594c" providerId="LiveId" clId="{69D3F25C-D2FD-4AA7-BCF5-E158E598D37C}" dt="2019-04-28T20:08:51.223" v="33"/>
        <pc:sldMkLst>
          <pc:docMk/>
          <pc:sldMk cId="450142003" sldId="263"/>
        </pc:sldMkLst>
      </pc:sldChg>
      <pc:sldChg chg="add">
        <pc:chgData name="Инна Фистул" userId="0e39920bf692594c" providerId="LiveId" clId="{69D3F25C-D2FD-4AA7-BCF5-E158E598D37C}" dt="2019-04-28T20:08:51.223" v="33"/>
        <pc:sldMkLst>
          <pc:docMk/>
          <pc:sldMk cId="1463609373" sldId="264"/>
        </pc:sldMkLst>
      </pc:sldChg>
      <pc:sldChg chg="add">
        <pc:chgData name="Инна Фистул" userId="0e39920bf692594c" providerId="LiveId" clId="{69D3F25C-D2FD-4AA7-BCF5-E158E598D37C}" dt="2019-04-28T20:08:51.223" v="33"/>
        <pc:sldMkLst>
          <pc:docMk/>
          <pc:sldMk cId="4091791989" sldId="265"/>
        </pc:sldMkLst>
      </pc:sldChg>
      <pc:sldChg chg="add">
        <pc:chgData name="Инна Фистул" userId="0e39920bf692594c" providerId="LiveId" clId="{69D3F25C-D2FD-4AA7-BCF5-E158E598D37C}" dt="2019-04-28T20:08:51.223" v="33"/>
        <pc:sldMkLst>
          <pc:docMk/>
          <pc:sldMk cId="2909003971" sldId="266"/>
        </pc:sldMkLst>
      </pc:sldChg>
      <pc:sldChg chg="del">
        <pc:chgData name="Инна Фистул" userId="0e39920bf692594c" providerId="LiveId" clId="{69D3F25C-D2FD-4AA7-BCF5-E158E598D37C}" dt="2019-04-28T21:31:28.530" v="182" actId="2696"/>
        <pc:sldMkLst>
          <pc:docMk/>
          <pc:sldMk cId="233956438" sldId="269"/>
        </pc:sldMkLst>
      </pc:sldChg>
      <pc:sldChg chg="modSp">
        <pc:chgData name="Инна Фистул" userId="0e39920bf692594c" providerId="LiveId" clId="{69D3F25C-D2FD-4AA7-BCF5-E158E598D37C}" dt="2019-04-29T03:50:40.294" v="251" actId="14100"/>
        <pc:sldMkLst>
          <pc:docMk/>
          <pc:sldMk cId="1494395920" sldId="275"/>
        </pc:sldMkLst>
        <pc:spChg chg="mod">
          <ac:chgData name="Инна Фистул" userId="0e39920bf692594c" providerId="LiveId" clId="{69D3F25C-D2FD-4AA7-BCF5-E158E598D37C}" dt="2019-04-29T03:50:40.294" v="251" actId="14100"/>
          <ac:spMkLst>
            <pc:docMk/>
            <pc:sldMk cId="1494395920" sldId="275"/>
            <ac:spMk id="4" creationId="{A635A848-AF8D-433B-9499-F7B319B93053}"/>
          </ac:spMkLst>
        </pc:spChg>
      </pc:sldChg>
      <pc:sldChg chg="modSp">
        <pc:chgData name="Инна Фистул" userId="0e39920bf692594c" providerId="LiveId" clId="{69D3F25C-D2FD-4AA7-BCF5-E158E598D37C}" dt="2019-04-29T03:45:22.182" v="188" actId="1076"/>
        <pc:sldMkLst>
          <pc:docMk/>
          <pc:sldMk cId="736673381" sldId="276"/>
        </pc:sldMkLst>
        <pc:spChg chg="mod">
          <ac:chgData name="Инна Фистул" userId="0e39920bf692594c" providerId="LiveId" clId="{69D3F25C-D2FD-4AA7-BCF5-E158E598D37C}" dt="2019-04-29T03:45:22.182" v="188" actId="1076"/>
          <ac:spMkLst>
            <pc:docMk/>
            <pc:sldMk cId="736673381" sldId="276"/>
            <ac:spMk id="2" creationId="{37CF4543-5795-47E1-89CB-E222CCB3A9A9}"/>
          </ac:spMkLst>
        </pc:spChg>
      </pc:sldChg>
      <pc:sldChg chg="modSp add">
        <pc:chgData name="Инна Фистул" userId="0e39920bf692594c" providerId="LiveId" clId="{69D3F25C-D2FD-4AA7-BCF5-E158E598D37C}" dt="2019-04-28T19:56:41.144" v="26"/>
        <pc:sldMkLst>
          <pc:docMk/>
          <pc:sldMk cId="178327145" sldId="278"/>
        </pc:sldMkLst>
        <pc:spChg chg="mod">
          <ac:chgData name="Инна Фистул" userId="0e39920bf692594c" providerId="LiveId" clId="{69D3F25C-D2FD-4AA7-BCF5-E158E598D37C}" dt="2019-04-28T19:56:41.144" v="26"/>
          <ac:spMkLst>
            <pc:docMk/>
            <pc:sldMk cId="178327145" sldId="278"/>
            <ac:spMk id="5" creationId="{00000000-0000-0000-0000-000000000000}"/>
          </ac:spMkLst>
        </pc:spChg>
      </pc:sldChg>
      <pc:sldChg chg="add del">
        <pc:chgData name="Инна Фистул" userId="0e39920bf692594c" providerId="LiveId" clId="{69D3F25C-D2FD-4AA7-BCF5-E158E598D37C}" dt="2019-04-28T21:33:27.067" v="184"/>
        <pc:sldMkLst>
          <pc:docMk/>
          <pc:sldMk cId="287338195" sldId="384"/>
        </pc:sldMkLst>
      </pc:sldChg>
      <pc:sldChg chg="add">
        <pc:chgData name="Инна Фистул" userId="0e39920bf692594c" providerId="LiveId" clId="{69D3F25C-D2FD-4AA7-BCF5-E158E598D37C}" dt="2019-04-28T19:58:54.488" v="28"/>
        <pc:sldMkLst>
          <pc:docMk/>
          <pc:sldMk cId="3347552779" sldId="492"/>
        </pc:sldMkLst>
      </pc:sldChg>
      <pc:sldChg chg="add">
        <pc:chgData name="Инна Фистул" userId="0e39920bf692594c" providerId="LiveId" clId="{69D3F25C-D2FD-4AA7-BCF5-E158E598D37C}" dt="2019-04-28T20:00:33.167" v="30"/>
        <pc:sldMkLst>
          <pc:docMk/>
          <pc:sldMk cId="1131931483" sldId="493"/>
        </pc:sldMkLst>
      </pc:sldChg>
      <pc:sldChg chg="add del">
        <pc:chgData name="Инна Фистул" userId="0e39920bf692594c" providerId="LiveId" clId="{69D3F25C-D2FD-4AA7-BCF5-E158E598D37C}" dt="2019-04-28T20:08:37.474" v="32"/>
        <pc:sldMkLst>
          <pc:docMk/>
          <pc:sldMk cId="660876306" sldId="494"/>
        </pc:sldMkLst>
      </pc:sldChg>
      <pc:sldChg chg="modSp add">
        <pc:chgData name="Инна Фистул" userId="0e39920bf692594c" providerId="LiveId" clId="{69D3F25C-D2FD-4AA7-BCF5-E158E598D37C}" dt="2019-04-28T21:06:06.738" v="162" actId="1076"/>
        <pc:sldMkLst>
          <pc:docMk/>
          <pc:sldMk cId="2673804276" sldId="494"/>
        </pc:sldMkLst>
        <pc:spChg chg="mod">
          <ac:chgData name="Инна Фистул" userId="0e39920bf692594c" providerId="LiveId" clId="{69D3F25C-D2FD-4AA7-BCF5-E158E598D37C}" dt="2019-04-28T21:06:06.738" v="162" actId="1076"/>
          <ac:spMkLst>
            <pc:docMk/>
            <pc:sldMk cId="2673804276" sldId="494"/>
            <ac:spMk id="3" creationId="{4E43BBF2-3A2D-45F0-AD64-5B9DBAD95905}"/>
          </ac:spMkLst>
        </pc:spChg>
      </pc:sldChg>
      <pc:sldChg chg="addSp delSp modSp add">
        <pc:chgData name="Инна Фистул" userId="0e39920bf692594c" providerId="LiveId" clId="{69D3F25C-D2FD-4AA7-BCF5-E158E598D37C}" dt="2019-04-28T20:57:53.022" v="75" actId="113"/>
        <pc:sldMkLst>
          <pc:docMk/>
          <pc:sldMk cId="3802155148" sldId="495"/>
        </pc:sldMkLst>
        <pc:spChg chg="del">
          <ac:chgData name="Инна Фистул" userId="0e39920bf692594c" providerId="LiveId" clId="{69D3F25C-D2FD-4AA7-BCF5-E158E598D37C}" dt="2019-04-28T20:09:26.779" v="35"/>
          <ac:spMkLst>
            <pc:docMk/>
            <pc:sldMk cId="3802155148" sldId="495"/>
            <ac:spMk id="2" creationId="{430C1C5B-F320-4D1F-B036-85469B5B1517}"/>
          </ac:spMkLst>
        </pc:spChg>
        <pc:spChg chg="del">
          <ac:chgData name="Инна Фистул" userId="0e39920bf692594c" providerId="LiveId" clId="{69D3F25C-D2FD-4AA7-BCF5-E158E598D37C}" dt="2019-04-28T20:09:26.779" v="35"/>
          <ac:spMkLst>
            <pc:docMk/>
            <pc:sldMk cId="3802155148" sldId="495"/>
            <ac:spMk id="3" creationId="{DD107EFB-7F23-4D6F-9E27-EB12505F3EC2}"/>
          </ac:spMkLst>
        </pc:spChg>
        <pc:spChg chg="add mod">
          <ac:chgData name="Инна Фистул" userId="0e39920bf692594c" providerId="LiveId" clId="{69D3F25C-D2FD-4AA7-BCF5-E158E598D37C}" dt="2019-04-28T20:57:53.022" v="75" actId="113"/>
          <ac:spMkLst>
            <pc:docMk/>
            <pc:sldMk cId="3802155148" sldId="495"/>
            <ac:spMk id="4" creationId="{970B0361-811E-4408-9FF4-6481A7C59FB0}"/>
          </ac:spMkLst>
        </pc:spChg>
        <pc:spChg chg="add del mod">
          <ac:chgData name="Инна Фистул" userId="0e39920bf692594c" providerId="LiveId" clId="{69D3F25C-D2FD-4AA7-BCF5-E158E598D37C}" dt="2019-04-28T20:57:43.006" v="71" actId="478"/>
          <ac:spMkLst>
            <pc:docMk/>
            <pc:sldMk cId="3802155148" sldId="495"/>
            <ac:spMk id="5" creationId="{7CCA3B36-808D-42C1-841B-CC63C72B30D8}"/>
          </ac:spMkLst>
        </pc:spChg>
      </pc:sldChg>
      <pc:sldChg chg="addSp delSp add ord">
        <pc:chgData name="Инна Фистул" userId="0e39920bf692594c" providerId="LiveId" clId="{69D3F25C-D2FD-4AA7-BCF5-E158E598D37C}" dt="2019-04-28T21:26:18.629" v="166"/>
        <pc:sldMkLst>
          <pc:docMk/>
          <pc:sldMk cId="3228891628" sldId="496"/>
        </pc:sldMkLst>
        <pc:spChg chg="del">
          <ac:chgData name="Инна Фистул" userId="0e39920bf692594c" providerId="LiveId" clId="{69D3F25C-D2FD-4AA7-BCF5-E158E598D37C}" dt="2019-04-28T21:23:42.232" v="164"/>
          <ac:spMkLst>
            <pc:docMk/>
            <pc:sldMk cId="3228891628" sldId="496"/>
            <ac:spMk id="2" creationId="{5192E179-4668-4A54-86A9-41700C90C399}"/>
          </ac:spMkLst>
        </pc:spChg>
        <pc:spChg chg="del">
          <ac:chgData name="Инна Фистул" userId="0e39920bf692594c" providerId="LiveId" clId="{69D3F25C-D2FD-4AA7-BCF5-E158E598D37C}" dt="2019-04-28T21:23:42.232" v="164"/>
          <ac:spMkLst>
            <pc:docMk/>
            <pc:sldMk cId="3228891628" sldId="496"/>
            <ac:spMk id="3" creationId="{90D0F55D-69F5-4876-AE81-46F36CB89D1C}"/>
          </ac:spMkLst>
        </pc:spChg>
        <pc:picChg chg="add">
          <ac:chgData name="Инна Фистул" userId="0e39920bf692594c" providerId="LiveId" clId="{69D3F25C-D2FD-4AA7-BCF5-E158E598D37C}" dt="2019-04-28T21:26:09.604" v="165"/>
          <ac:picMkLst>
            <pc:docMk/>
            <pc:sldMk cId="3228891628" sldId="496"/>
            <ac:picMk id="4" creationId="{05CFDDDE-72D3-493A-95DC-A4B66456D5A9}"/>
          </ac:picMkLst>
        </pc:picChg>
      </pc:sldChg>
      <pc:sldChg chg="addSp delSp modSp add">
        <pc:chgData name="Инна Фистул" userId="0e39920bf692594c" providerId="LiveId" clId="{69D3F25C-D2FD-4AA7-BCF5-E158E598D37C}" dt="2019-04-28T21:27:31.886" v="171" actId="1076"/>
        <pc:sldMkLst>
          <pc:docMk/>
          <pc:sldMk cId="2048036150" sldId="497"/>
        </pc:sldMkLst>
        <pc:spChg chg="del">
          <ac:chgData name="Инна Фистул" userId="0e39920bf692594c" providerId="LiveId" clId="{69D3F25C-D2FD-4AA7-BCF5-E158E598D37C}" dt="2019-04-28T21:26:30.427" v="168"/>
          <ac:spMkLst>
            <pc:docMk/>
            <pc:sldMk cId="2048036150" sldId="497"/>
            <ac:spMk id="2" creationId="{941E8B21-4F1B-4C40-9863-271E7CF66F5C}"/>
          </ac:spMkLst>
        </pc:spChg>
        <pc:spChg chg="del">
          <ac:chgData name="Инна Фистул" userId="0e39920bf692594c" providerId="LiveId" clId="{69D3F25C-D2FD-4AA7-BCF5-E158E598D37C}" dt="2019-04-28T21:26:30.427" v="168"/>
          <ac:spMkLst>
            <pc:docMk/>
            <pc:sldMk cId="2048036150" sldId="497"/>
            <ac:spMk id="3" creationId="{BDCF5DD7-2D77-4397-A055-DD437105C5C2}"/>
          </ac:spMkLst>
        </pc:spChg>
        <pc:picChg chg="add mod">
          <ac:chgData name="Инна Фистул" userId="0e39920bf692594c" providerId="LiveId" clId="{69D3F25C-D2FD-4AA7-BCF5-E158E598D37C}" dt="2019-04-28T21:27:31.886" v="171" actId="1076"/>
          <ac:picMkLst>
            <pc:docMk/>
            <pc:sldMk cId="2048036150" sldId="497"/>
            <ac:picMk id="4" creationId="{7D13D751-9BB4-4C5C-BDB2-CBCEFC25DFEB}"/>
          </ac:picMkLst>
        </pc:picChg>
      </pc:sldChg>
      <pc:sldChg chg="modSp add">
        <pc:chgData name="Инна Фистул" userId="0e39920bf692594c" providerId="LiveId" clId="{69D3F25C-D2FD-4AA7-BCF5-E158E598D37C}" dt="2019-04-28T21:30:43.024" v="180" actId="313"/>
        <pc:sldMkLst>
          <pc:docMk/>
          <pc:sldMk cId="1984828660" sldId="498"/>
        </pc:sldMkLst>
        <pc:spChg chg="mod">
          <ac:chgData name="Инна Фистул" userId="0e39920bf692594c" providerId="LiveId" clId="{69D3F25C-D2FD-4AA7-BCF5-E158E598D37C}" dt="2019-04-28T21:30:43.024" v="180" actId="313"/>
          <ac:spMkLst>
            <pc:docMk/>
            <pc:sldMk cId="1984828660" sldId="498"/>
            <ac:spMk id="4" creationId="{970B0361-811E-4408-9FF4-6481A7C59FB0}"/>
          </ac:spMkLst>
        </pc:spChg>
      </pc:sldChg>
      <pc:sldChg chg="add del">
        <pc:chgData name="Инна Фистул" userId="0e39920bf692594c" providerId="LiveId" clId="{69D3F25C-D2FD-4AA7-BCF5-E158E598D37C}" dt="2019-04-28T21:33:27.067" v="184"/>
        <pc:sldMkLst>
          <pc:docMk/>
          <pc:sldMk cId="2850017717" sldId="836"/>
        </pc:sldMkLst>
      </pc:sldChg>
      <pc:sldChg chg="add del">
        <pc:chgData name="Инна Фистул" userId="0e39920bf692594c" providerId="LiveId" clId="{69D3F25C-D2FD-4AA7-BCF5-E158E598D37C}" dt="2019-04-28T21:33:27.067" v="184"/>
        <pc:sldMkLst>
          <pc:docMk/>
          <pc:sldMk cId="1322284562" sldId="837"/>
        </pc:sldMkLst>
      </pc:sldChg>
      <pc:sldChg chg="add del">
        <pc:chgData name="Инна Фистул" userId="0e39920bf692594c" providerId="LiveId" clId="{69D3F25C-D2FD-4AA7-BCF5-E158E598D37C}" dt="2019-04-28T21:33:27.067" v="184"/>
        <pc:sldMkLst>
          <pc:docMk/>
          <pc:sldMk cId="4127232857" sldId="838"/>
        </pc:sldMkLst>
      </pc:sldChg>
      <pc:sldChg chg="add del">
        <pc:chgData name="Инна Фистул" userId="0e39920bf692594c" providerId="LiveId" clId="{69D3F25C-D2FD-4AA7-BCF5-E158E598D37C}" dt="2019-04-28T21:33:27.067" v="184"/>
        <pc:sldMkLst>
          <pc:docMk/>
          <pc:sldMk cId="630360554" sldId="839"/>
        </pc:sldMkLst>
      </pc:sldChg>
      <pc:sldChg chg="add del">
        <pc:chgData name="Инна Фистул" userId="0e39920bf692594c" providerId="LiveId" clId="{69D3F25C-D2FD-4AA7-BCF5-E158E598D37C}" dt="2019-04-28T21:33:27.067" v="184"/>
        <pc:sldMkLst>
          <pc:docMk/>
          <pc:sldMk cId="49339750" sldId="840"/>
        </pc:sldMkLst>
      </pc:sldChg>
      <pc:sldChg chg="add del">
        <pc:chgData name="Инна Фистул" userId="0e39920bf692594c" providerId="LiveId" clId="{69D3F25C-D2FD-4AA7-BCF5-E158E598D37C}" dt="2019-04-28T21:33:27.067" v="184"/>
        <pc:sldMkLst>
          <pc:docMk/>
          <pc:sldMk cId="2081217356" sldId="841"/>
        </pc:sldMkLst>
      </pc:sldChg>
      <pc:sldChg chg="add del">
        <pc:chgData name="Инна Фистул" userId="0e39920bf692594c" providerId="LiveId" clId="{69D3F25C-D2FD-4AA7-BCF5-E158E598D37C}" dt="2019-04-28T21:33:27.067" v="184"/>
        <pc:sldMkLst>
          <pc:docMk/>
          <pc:sldMk cId="4068145250" sldId="842"/>
        </pc:sldMkLst>
      </pc:sldChg>
      <pc:sldChg chg="addSp delSp modSp add">
        <pc:chgData name="Инна Фистул" userId="0e39920bf692594c" providerId="LiveId" clId="{69D3F25C-D2FD-4AA7-BCF5-E158E598D37C}" dt="2019-04-29T03:57:10.927" v="269" actId="1076"/>
        <pc:sldMkLst>
          <pc:docMk/>
          <pc:sldMk cId="213293948" sldId="843"/>
        </pc:sldMkLst>
        <pc:spChg chg="del">
          <ac:chgData name="Инна Фистул" userId="0e39920bf692594c" providerId="LiveId" clId="{69D3F25C-D2FD-4AA7-BCF5-E158E598D37C}" dt="2019-04-29T03:55:15.815" v="255" actId="478"/>
          <ac:spMkLst>
            <pc:docMk/>
            <pc:sldMk cId="213293948" sldId="843"/>
            <ac:spMk id="4" creationId="{A635A848-AF8D-433B-9499-F7B319B93053}"/>
          </ac:spMkLst>
        </pc:spChg>
        <pc:picChg chg="add mod">
          <ac:chgData name="Инна Фистул" userId="0e39920bf692594c" providerId="LiveId" clId="{69D3F25C-D2FD-4AA7-BCF5-E158E598D37C}" dt="2019-04-29T03:55:22.683" v="258" actId="14100"/>
          <ac:picMkLst>
            <pc:docMk/>
            <pc:sldMk cId="213293948" sldId="843"/>
            <ac:picMk id="5" creationId="{FABF5E5F-3523-49BD-83E9-0322ED464AFE}"/>
          </ac:picMkLst>
        </pc:picChg>
        <pc:picChg chg="add mod">
          <ac:chgData name="Инна Фистул" userId="0e39920bf692594c" providerId="LiveId" clId="{69D3F25C-D2FD-4AA7-BCF5-E158E598D37C}" dt="2019-04-29T03:57:10.927" v="269" actId="1076"/>
          <ac:picMkLst>
            <pc:docMk/>
            <pc:sldMk cId="213293948" sldId="843"/>
            <ac:picMk id="7" creationId="{4FB3A06C-80DB-4773-B68D-7FA60E895E44}"/>
          </ac:picMkLst>
        </pc:picChg>
      </pc:sldChg>
      <pc:sldChg chg="add del">
        <pc:chgData name="Инна Фистул" userId="0e39920bf692594c" providerId="LiveId" clId="{69D3F25C-D2FD-4AA7-BCF5-E158E598D37C}" dt="2019-04-29T03:55:06.935" v="253" actId="2696"/>
        <pc:sldMkLst>
          <pc:docMk/>
          <pc:sldMk cId="235797076" sldId="843"/>
        </pc:sldMkLst>
      </pc:sldChg>
      <pc:sldChg chg="addSp delSp modSp add ord">
        <pc:chgData name="Инна Фистул" userId="0e39920bf692594c" providerId="LiveId" clId="{69D3F25C-D2FD-4AA7-BCF5-E158E598D37C}" dt="2019-04-29T04:28:53.099" v="535" actId="1076"/>
        <pc:sldMkLst>
          <pc:docMk/>
          <pc:sldMk cId="4138051404" sldId="844"/>
        </pc:sldMkLst>
        <pc:spChg chg="mod">
          <ac:chgData name="Инна Фистул" userId="0e39920bf692594c" providerId="LiveId" clId="{69D3F25C-D2FD-4AA7-BCF5-E158E598D37C}" dt="2019-04-29T04:04:00.436" v="410" actId="20577"/>
          <ac:spMkLst>
            <pc:docMk/>
            <pc:sldMk cId="4138051404" sldId="844"/>
            <ac:spMk id="2" creationId="{B97F1B91-7F29-40BA-9DAF-E969CABA2DA6}"/>
          </ac:spMkLst>
        </pc:spChg>
        <pc:spChg chg="add del mod">
          <ac:chgData name="Инна Фистул" userId="0e39920bf692594c" providerId="LiveId" clId="{69D3F25C-D2FD-4AA7-BCF5-E158E598D37C}" dt="2019-04-29T04:02:53.912" v="393"/>
          <ac:spMkLst>
            <pc:docMk/>
            <pc:sldMk cId="4138051404" sldId="844"/>
            <ac:spMk id="3" creationId="{1CC23624-C0F0-466A-B993-D80AB9823175}"/>
          </ac:spMkLst>
        </pc:spChg>
        <pc:spChg chg="del">
          <ac:chgData name="Инна Фистул" userId="0e39920bf692594c" providerId="LiveId" clId="{69D3F25C-D2FD-4AA7-BCF5-E158E598D37C}" dt="2019-04-29T03:58:01.515" v="335" actId="478"/>
          <ac:spMkLst>
            <pc:docMk/>
            <pc:sldMk cId="4138051404" sldId="844"/>
            <ac:spMk id="4" creationId="{A635A848-AF8D-433B-9499-F7B319B93053}"/>
          </ac:spMkLst>
        </pc:spChg>
        <pc:spChg chg="add mod">
          <ac:chgData name="Инна Фистул" userId="0e39920bf692594c" providerId="LiveId" clId="{69D3F25C-D2FD-4AA7-BCF5-E158E598D37C}" dt="2019-04-29T04:07:38.230" v="416" actId="1076"/>
          <ac:spMkLst>
            <pc:docMk/>
            <pc:sldMk cId="4138051404" sldId="844"/>
            <ac:spMk id="5" creationId="{5F8D947C-A866-42D5-93D0-4A6C439E1397}"/>
          </ac:spMkLst>
        </pc:spChg>
        <pc:picChg chg="add mod">
          <ac:chgData name="Инна Фистул" userId="0e39920bf692594c" providerId="LiveId" clId="{69D3F25C-D2FD-4AA7-BCF5-E158E598D37C}" dt="2019-04-29T04:19:49.340" v="463" actId="1036"/>
          <ac:picMkLst>
            <pc:docMk/>
            <pc:sldMk cId="4138051404" sldId="844"/>
            <ac:picMk id="7" creationId="{FAB3C80E-539A-47E7-9C43-EA2E160EA70C}"/>
          </ac:picMkLst>
        </pc:picChg>
        <pc:picChg chg="add mod">
          <ac:chgData name="Инна Фистул" userId="0e39920bf692594c" providerId="LiveId" clId="{69D3F25C-D2FD-4AA7-BCF5-E158E598D37C}" dt="2019-04-29T04:25:19.922" v="506" actId="1037"/>
          <ac:picMkLst>
            <pc:docMk/>
            <pc:sldMk cId="4138051404" sldId="844"/>
            <ac:picMk id="8" creationId="{581C15F5-77A4-4980-BFA0-D9B32807A54F}"/>
          </ac:picMkLst>
        </pc:picChg>
        <pc:picChg chg="add mod">
          <ac:chgData name="Инна Фистул" userId="0e39920bf692594c" providerId="LiveId" clId="{69D3F25C-D2FD-4AA7-BCF5-E158E598D37C}" dt="2019-04-29T04:25:19.922" v="506" actId="1037"/>
          <ac:picMkLst>
            <pc:docMk/>
            <pc:sldMk cId="4138051404" sldId="844"/>
            <ac:picMk id="9" creationId="{704C7815-37E7-423C-92CB-45D2BC4053A0}"/>
          </ac:picMkLst>
        </pc:picChg>
        <pc:picChg chg="add mod">
          <ac:chgData name="Инна Фистул" userId="0e39920bf692594c" providerId="LiveId" clId="{69D3F25C-D2FD-4AA7-BCF5-E158E598D37C}" dt="2019-04-29T04:25:19.922" v="506" actId="1037"/>
          <ac:picMkLst>
            <pc:docMk/>
            <pc:sldMk cId="4138051404" sldId="844"/>
            <ac:picMk id="10" creationId="{E1E70C0B-2C02-4D5E-AC53-7E069B55A967}"/>
          </ac:picMkLst>
        </pc:picChg>
        <pc:picChg chg="add mod">
          <ac:chgData name="Инна Фистул" userId="0e39920bf692594c" providerId="LiveId" clId="{69D3F25C-D2FD-4AA7-BCF5-E158E598D37C}" dt="2019-04-29T04:05:28.391" v="415" actId="1076"/>
          <ac:picMkLst>
            <pc:docMk/>
            <pc:sldMk cId="4138051404" sldId="844"/>
            <ac:picMk id="1026" creationId="{F10711CF-D651-4587-A95E-589048CE8D71}"/>
          </ac:picMkLst>
        </pc:picChg>
        <pc:picChg chg="add mod">
          <ac:chgData name="Инна Фистул" userId="0e39920bf692594c" providerId="LiveId" clId="{69D3F25C-D2FD-4AA7-BCF5-E158E598D37C}" dt="2019-04-29T04:26:55.227" v="530" actId="14100"/>
          <ac:picMkLst>
            <pc:docMk/>
            <pc:sldMk cId="4138051404" sldId="844"/>
            <ac:picMk id="1028" creationId="{CD28BD8E-28DE-4A49-80C9-2F93DD6721B9}"/>
          </ac:picMkLst>
        </pc:picChg>
        <pc:picChg chg="add mod">
          <ac:chgData name="Инна Фистул" userId="0e39920bf692594c" providerId="LiveId" clId="{69D3F25C-D2FD-4AA7-BCF5-E158E598D37C}" dt="2019-04-29T04:28:53.099" v="535" actId="1076"/>
          <ac:picMkLst>
            <pc:docMk/>
            <pc:sldMk cId="4138051404" sldId="844"/>
            <ac:picMk id="1030" creationId="{D6CC6F82-9EDE-4C46-A4D2-B74AE421BD79}"/>
          </ac:picMkLst>
        </pc:picChg>
      </pc:sldChg>
      <pc:sldChg chg="addSp delSp modSp add ord">
        <pc:chgData name="Инна Фистул" userId="0e39920bf692594c" providerId="LiveId" clId="{69D3F25C-D2FD-4AA7-BCF5-E158E598D37C}" dt="2019-04-29T05:02:26.113" v="660" actId="14100"/>
        <pc:sldMkLst>
          <pc:docMk/>
          <pc:sldMk cId="1780979894" sldId="845"/>
        </pc:sldMkLst>
        <pc:spChg chg="mod">
          <ac:chgData name="Инна Фистул" userId="0e39920bf692594c" providerId="LiveId" clId="{69D3F25C-D2FD-4AA7-BCF5-E158E598D37C}" dt="2019-04-29T04:39:06.389" v="613" actId="1076"/>
          <ac:spMkLst>
            <pc:docMk/>
            <pc:sldMk cId="1780979894" sldId="845"/>
            <ac:spMk id="2" creationId="{B97F1B91-7F29-40BA-9DAF-E969CABA2DA6}"/>
          </ac:spMkLst>
        </pc:spChg>
        <pc:spChg chg="add del">
          <ac:chgData name="Инна Фистул" userId="0e39920bf692594c" providerId="LiveId" clId="{69D3F25C-D2FD-4AA7-BCF5-E158E598D37C}" dt="2019-04-29T04:43:07.260" v="615"/>
          <ac:spMkLst>
            <pc:docMk/>
            <pc:sldMk cId="1780979894" sldId="845"/>
            <ac:spMk id="3" creationId="{A0792331-5365-46C2-95A4-2752D937B878}"/>
          </ac:spMkLst>
        </pc:spChg>
        <pc:spChg chg="del">
          <ac:chgData name="Инна Фистул" userId="0e39920bf692594c" providerId="LiveId" clId="{69D3F25C-D2FD-4AA7-BCF5-E158E598D37C}" dt="2019-04-29T04:38:43.764" v="608" actId="478"/>
          <ac:spMkLst>
            <pc:docMk/>
            <pc:sldMk cId="1780979894" sldId="845"/>
            <ac:spMk id="4" creationId="{A635A848-AF8D-433B-9499-F7B319B93053}"/>
          </ac:spMkLst>
        </pc:spChg>
        <pc:picChg chg="add mod">
          <ac:chgData name="Инна Фистул" userId="0e39920bf692594c" providerId="LiveId" clId="{69D3F25C-D2FD-4AA7-BCF5-E158E598D37C}" dt="2019-04-29T05:01:29.026" v="648" actId="1076"/>
          <ac:picMkLst>
            <pc:docMk/>
            <pc:sldMk cId="1780979894" sldId="845"/>
            <ac:picMk id="5" creationId="{014F1D22-E368-4CE8-89D7-C785EEC174C2}"/>
          </ac:picMkLst>
        </pc:picChg>
        <pc:picChg chg="add mod">
          <ac:chgData name="Инна Фистул" userId="0e39920bf692594c" providerId="LiveId" clId="{69D3F25C-D2FD-4AA7-BCF5-E158E598D37C}" dt="2019-04-29T05:02:26.113" v="660" actId="14100"/>
          <ac:picMkLst>
            <pc:docMk/>
            <pc:sldMk cId="1780979894" sldId="845"/>
            <ac:picMk id="3074" creationId="{BAFE1A9E-F9FC-4E6B-9807-5EC3EBA534AE}"/>
          </ac:picMkLst>
        </pc:picChg>
        <pc:picChg chg="add mod">
          <ac:chgData name="Инна Фистул" userId="0e39920bf692594c" providerId="LiveId" clId="{69D3F25C-D2FD-4AA7-BCF5-E158E598D37C}" dt="2019-04-29T04:52:20.089" v="633" actId="1038"/>
          <ac:picMkLst>
            <pc:docMk/>
            <pc:sldMk cId="1780979894" sldId="845"/>
            <ac:picMk id="3076" creationId="{D3FADAED-267D-49F2-BBB5-81B1FE5D88A9}"/>
          </ac:picMkLst>
        </pc:picChg>
        <pc:picChg chg="add mod">
          <ac:chgData name="Инна Фистул" userId="0e39920bf692594c" providerId="LiveId" clId="{69D3F25C-D2FD-4AA7-BCF5-E158E598D37C}" dt="2019-04-29T05:02:18.838" v="658" actId="14100"/>
          <ac:picMkLst>
            <pc:docMk/>
            <pc:sldMk cId="1780979894" sldId="845"/>
            <ac:picMk id="3078" creationId="{7AB1C239-4743-4D03-AE0E-AF9D0582D245}"/>
          </ac:picMkLst>
        </pc:picChg>
        <pc:picChg chg="add mod">
          <ac:chgData name="Инна Фистул" userId="0e39920bf692594c" providerId="LiveId" clId="{69D3F25C-D2FD-4AA7-BCF5-E158E598D37C}" dt="2019-04-29T04:53:57.694" v="636" actId="14100"/>
          <ac:picMkLst>
            <pc:docMk/>
            <pc:sldMk cId="1780979894" sldId="845"/>
            <ac:picMk id="3080" creationId="{023955F7-140B-4CA7-8562-3EA706EDF8BD}"/>
          </ac:picMkLst>
        </pc:picChg>
        <pc:picChg chg="add mod">
          <ac:chgData name="Инна Фистул" userId="0e39920bf692594c" providerId="LiveId" clId="{69D3F25C-D2FD-4AA7-BCF5-E158E598D37C}" dt="2019-04-29T05:01:54.339" v="654" actId="1076"/>
          <ac:picMkLst>
            <pc:docMk/>
            <pc:sldMk cId="1780979894" sldId="845"/>
            <ac:picMk id="3082" creationId="{05A5F0FC-4C88-4F70-BADA-C0BDAD48F667}"/>
          </ac:picMkLst>
        </pc:picChg>
        <pc:picChg chg="add mod">
          <ac:chgData name="Инна Фистул" userId="0e39920bf692594c" providerId="LiveId" clId="{69D3F25C-D2FD-4AA7-BCF5-E158E598D37C}" dt="2019-04-29T05:02:22.513" v="659" actId="14100"/>
          <ac:picMkLst>
            <pc:docMk/>
            <pc:sldMk cId="1780979894" sldId="845"/>
            <ac:picMk id="3084" creationId="{606CAC45-C158-4ECC-99C6-CBF6FF9C275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200381898717239"/>
          <c:y val="0.13380823658975066"/>
          <c:w val="0.73599236202565532"/>
          <c:h val="0.643932686489851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Общие результаты</c:v>
                </c:pt>
              </c:strCache>
            </c:strRef>
          </c:tx>
          <c:dPt>
            <c:idx val="0"/>
            <c:spPr>
              <a:solidFill>
                <a:srgbClr val="1C94D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2D-8540-815E-E15DF9F8EF2A}"/>
              </c:ext>
            </c:extLst>
          </c:dPt>
          <c:dPt>
            <c:idx val="1"/>
            <c:spPr>
              <a:solidFill>
                <a:srgbClr val="D2333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2D-8540-815E-E15DF9F8EF2A}"/>
              </c:ext>
            </c:extLst>
          </c:dPt>
          <c:dLbls>
            <c:dLbl>
              <c:idx val="1"/>
              <c:layout>
                <c:manualLayout>
                  <c:x val="4.0697388053575296E-3"/>
                  <c:y val="2.29011380418730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2D-8540-815E-E15DF9F8EF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Правильная оценка</c:v>
                </c:pt>
                <c:pt idx="1">
                  <c:v>Неправильная оценка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0.47000000000000003</c:v>
                </c:pt>
                <c:pt idx="1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2D-8540-815E-E15DF9F8EF2A}"/>
            </c:ext>
          </c:extLst>
        </c:ser>
        <c:dLbls>
          <c:showVal val="1"/>
          <c:showCatName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000"/>
              <a:t>По должностям</a:t>
            </a:r>
          </a:p>
        </c:rich>
      </c:tx>
      <c:layout>
        <c:manualLayout>
          <c:xMode val="edge"/>
          <c:yMode val="edge"/>
          <c:x val="0.51833577853124602"/>
          <c:y val="9.304005247131445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3881214903471751"/>
          <c:y val="0.1722611361487538"/>
          <c:w val="0.60175294013390701"/>
          <c:h val="0.5852430461287322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совпало</c:v>
                </c:pt>
              </c:strCache>
            </c:strRef>
          </c:tx>
          <c:spPr>
            <a:solidFill>
              <a:srgbClr val="1C94D2"/>
            </a:solidFill>
            <a:ln>
              <a:noFill/>
            </a:ln>
            <a:effectLst/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Врачи-терапевты</c:v>
                </c:pt>
                <c:pt idx="1">
                  <c:v>Врач-кардиологи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682</c:v>
                </c:pt>
                <c:pt idx="1">
                  <c:v>138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6E-9A48-81FC-351B486A87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совпало</c:v>
                </c:pt>
              </c:strCache>
            </c:strRef>
          </c:tx>
          <c:spPr>
            <a:solidFill>
              <a:srgbClr val="D2333B"/>
            </a:solidFill>
            <a:ln>
              <a:noFill/>
            </a:ln>
            <a:effectLst/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Врачи-терапевты</c:v>
                </c:pt>
                <c:pt idx="1">
                  <c:v>Врач-кардиологи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848</c:v>
                </c:pt>
                <c:pt idx="1">
                  <c:v>74</c:v>
                </c:pt>
                <c:pt idx="2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6E-9A48-81FC-351B486A87E5}"/>
            </c:ext>
          </c:extLst>
        </c:ser>
        <c:dLbls>
          <c:showVal val="1"/>
        </c:dLbls>
        <c:overlap val="100"/>
        <c:axId val="130623360"/>
        <c:axId val="130624896"/>
      </c:barChart>
      <c:catAx>
        <c:axId val="1306233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0624896"/>
        <c:crosses val="autoZero"/>
        <c:auto val="1"/>
        <c:lblAlgn val="ctr"/>
        <c:lblOffset val="100"/>
      </c:catAx>
      <c:valAx>
        <c:axId val="1306248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062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458594806477542"/>
          <c:w val="0.33740983356548787"/>
          <c:h val="8.804933062013199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62607498136170547"/>
          <c:y val="0.1174896675411045"/>
          <c:w val="0.35767988935713391"/>
          <c:h val="0.741305585488558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по должностям</c:v>
                </c:pt>
              </c:strCache>
            </c:strRef>
          </c:tx>
          <c:dPt>
            <c:idx val="0"/>
            <c:spPr>
              <a:solidFill>
                <a:srgbClr val="1C94D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32-874F-9BD8-5D54C10B4B07}"/>
              </c:ext>
            </c:extLst>
          </c:dPt>
          <c:dPt>
            <c:idx val="1"/>
            <c:spPr>
              <a:solidFill>
                <a:srgbClr val="D2333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32-874F-9BD8-5D54C10B4B07}"/>
              </c:ext>
            </c:extLst>
          </c:dPt>
          <c:dPt>
            <c:idx val="2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32-874F-9BD8-5D54C10B4B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Врачи-терапевты (78%)</c:v>
                </c:pt>
                <c:pt idx="1">
                  <c:v>Врачи-кардиологи (12%)</c:v>
                </c:pt>
                <c:pt idx="2">
                  <c:v>Прочие (10%)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0.78</c:v>
                </c:pt>
                <c:pt idx="1">
                  <c:v>0.12000000000000001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632-874F-9BD8-5D54C10B4B07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57208811347381028"/>
          <c:w val="0.38211071638113209"/>
          <c:h val="0.2348771838200987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0" dirty="0"/>
              <a:t>Совпадение оценок риска по данным карты диспансеризации и </a:t>
            </a:r>
            <a:r>
              <a:rPr lang="en-US" sz="1800" b="0" dirty="0" err="1"/>
              <a:t>Webiomed</a:t>
            </a:r>
            <a:r>
              <a:rPr lang="ru-RU" sz="1800" b="0" dirty="0"/>
              <a:t>:</a:t>
            </a:r>
          </a:p>
        </c:rich>
      </c:tx>
      <c:layout>
        <c:manualLayout>
          <c:xMode val="edge"/>
          <c:yMode val="edge"/>
          <c:x val="1.1426541953006087E-2"/>
          <c:y val="7.009011739966368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4568767688451987"/>
          <c:y val="0.33713152022403831"/>
          <c:w val="0.45694909591442345"/>
          <c:h val="0.732991913478069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sdf</c:v>
                </c:pt>
              </c:strCache>
            </c:strRef>
          </c:tx>
          <c:dPt>
            <c:idx val="0"/>
            <c:spPr>
              <a:solidFill>
                <a:srgbClr val="1C94D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0A-8D4D-8724-EC03C62EED52}"/>
              </c:ext>
            </c:extLst>
          </c:dPt>
          <c:dPt>
            <c:idx val="1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0A-8D4D-8724-EC03C62EED52}"/>
              </c:ext>
            </c:extLst>
          </c:dPt>
          <c:dPt>
            <c:idx val="2"/>
            <c:spPr>
              <a:solidFill>
                <a:srgbClr val="D2333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0A-8D4D-8724-EC03C62EED52}"/>
              </c:ext>
            </c:extLst>
          </c:dPt>
          <c:dLbls>
            <c:dLbl>
              <c:idx val="0"/>
              <c:layout>
                <c:manualLayout>
                  <c:x val="0.123924919267712"/>
                  <c:y val="-6.6437265710872453E-2"/>
                </c:manualLayout>
              </c:layout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52587307587967"/>
                      <c:h val="0.33427162360918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0A-8D4D-8724-EC03C62EED52}"/>
                </c:ext>
              </c:extLst>
            </c:dLbl>
            <c:dLbl>
              <c:idx val="1"/>
              <c:layout>
                <c:manualLayout>
                  <c:x val="0.15315311693903738"/>
                  <c:y val="8.7151676737394365E-2"/>
                </c:manualLayout>
              </c:layout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0A-8D4D-8724-EC03C62EED52}"/>
                </c:ext>
              </c:extLst>
            </c:dLbl>
            <c:dLbl>
              <c:idx val="2"/>
              <c:layout>
                <c:manualLayout>
                  <c:x val="-0.16472200592986547"/>
                  <c:y val="-9.8519286746619847E-2"/>
                </c:manualLayout>
              </c:layout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0A-8D4D-8724-EC03C62EE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Оценки карты и Webiomed совпали</c:v>
                </c:pt>
                <c:pt idx="1">
                  <c:v>Оценка в карте выше Webiomed</c:v>
                </c:pt>
                <c:pt idx="2">
                  <c:v>Оценка в карте ниже Webiomed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1219</c:v>
                </c:pt>
                <c:pt idx="1">
                  <c:v>73</c:v>
                </c:pt>
                <c:pt idx="2">
                  <c:v>2005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0A-8D4D-8724-EC03C62EED52}"/>
            </c:ext>
          </c:extLst>
        </c:ser>
        <c:dLbls>
          <c:showVal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noFill/>
    </a:ln>
    <a:effectLst/>
  </c:spPr>
  <c:txPr>
    <a:bodyPr/>
    <a:lstStyle/>
    <a:p>
      <a:pPr>
        <a:defRPr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dirty="0"/>
              <a:t>Полнота регистрации выявленных факторов риска в картах диспансеризации по оценке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СППВР </a:t>
            </a:r>
            <a:r>
              <a:rPr lang="en-US" dirty="0" err="1"/>
              <a:t>Webiomed</a:t>
            </a:r>
            <a:endParaRPr lang="ru-RU" dirty="0"/>
          </a:p>
        </c:rich>
      </c:tx>
      <c:layout>
        <c:manualLayout>
          <c:xMode val="edge"/>
          <c:yMode val="edge"/>
          <c:x val="0.11204316576075093"/>
          <c:y val="1.494994417314153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6251519539502322"/>
          <c:y val="0.33300595297749097"/>
          <c:w val="0.45694909591442345"/>
          <c:h val="0.732991913478069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D2333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C3-F244-9512-E99D340E3090}"/>
              </c:ext>
            </c:extLst>
          </c:dPt>
          <c:dPt>
            <c:idx val="1"/>
            <c:spPr>
              <a:solidFill>
                <a:srgbClr val="1C94D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C3-F244-9512-E99D340E3090}"/>
              </c:ext>
            </c:extLst>
          </c:dPt>
          <c:dLbls>
            <c:dLbl>
              <c:idx val="0"/>
              <c:layout>
                <c:manualLayout>
                  <c:x val="0.18398486038925221"/>
                  <c:y val="-5.8858778583442004E-2"/>
                </c:manualLayout>
              </c:layout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52587307587967"/>
                      <c:h val="0.33427162360918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C3-F244-9512-E99D340E3090}"/>
                </c:ext>
              </c:extLst>
            </c:dLbl>
            <c:dLbl>
              <c:idx val="1"/>
              <c:layout>
                <c:manualLayout>
                  <c:x val="-0.19150267423206466"/>
                  <c:y val="-2.9301126888398754E-2"/>
                </c:manualLayout>
              </c:layout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68947795733021"/>
                      <c:h val="0.373192458223577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FC3-F244-9512-E99D340E3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Карты с пропущенными врачами факторами риска</c:v>
                </c:pt>
                <c:pt idx="1">
                  <c:v>Факторы риска указаны полностью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3444</c:v>
                </c:pt>
                <c:pt idx="1">
                  <c:v>2003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C3-F244-9512-E99D340E3090}"/>
            </c:ext>
          </c:extLst>
        </c:ser>
        <c:dLbls>
          <c:showVal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noFill/>
    </a:ln>
    <a:effectLst/>
  </c:spPr>
  <c:txPr>
    <a:bodyPr/>
    <a:lstStyle/>
    <a:p>
      <a:pPr>
        <a:defRPr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dirty="0"/>
              <a:t>Пациенты по общему СС-риску в     I группе здоровья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710615883194519"/>
          <c:y val="0.27577038114261504"/>
          <c:w val="0.6209555633121745"/>
          <c:h val="0.442915008761141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8A3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9A-544C-81F2-92A7C7EB01FF}"/>
              </c:ext>
            </c:extLst>
          </c:dPt>
          <c:dPt>
            <c:idx val="1"/>
            <c:spPr>
              <a:solidFill>
                <a:srgbClr val="1C94D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9A-544C-81F2-92A7C7EB01FF}"/>
              </c:ext>
            </c:extLst>
          </c:dPt>
          <c:dPt>
            <c:idx val="2"/>
            <c:spPr>
              <a:solidFill>
                <a:srgbClr val="EEB5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9A-544C-81F2-92A7C7EB01FF}"/>
              </c:ext>
            </c:extLst>
          </c:dPt>
          <c:dPt>
            <c:idx val="3"/>
            <c:spPr>
              <a:solidFill>
                <a:srgbClr val="C81F1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9A-544C-81F2-92A7C7EB01FF}"/>
              </c:ext>
            </c:extLst>
          </c:dPt>
          <c:dLbls>
            <c:dLbl>
              <c:idx val="0"/>
              <c:layout>
                <c:manualLayout>
                  <c:x val="0.11167475363154608"/>
                  <c:y val="0.13862264977930341"/>
                </c:manualLayout>
              </c:layout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256871620754687"/>
                      <c:h val="8.25861810732973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9A-544C-81F2-92A7C7EB01FF}"/>
                </c:ext>
              </c:extLst>
            </c:dLbl>
            <c:dLbl>
              <c:idx val="1"/>
              <c:layout>
                <c:manualLayout>
                  <c:x val="-8.9788626006961636E-2"/>
                  <c:y val="0.27500822187307561"/>
                </c:manualLayout>
              </c:layout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433467755843102"/>
                      <c:h val="0.100741808780586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E9A-544C-81F2-92A7C7EB01FF}"/>
                </c:ext>
              </c:extLst>
            </c:dLbl>
            <c:dLbl>
              <c:idx val="2"/>
              <c:layout>
                <c:manualLayout>
                  <c:x val="-0.27765390181684241"/>
                  <c:y val="-3.5722980642040249E-2"/>
                </c:manualLayout>
              </c:layout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152462166938683"/>
                      <c:h val="0.11049173984674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E9A-544C-81F2-92A7C7EB01FF}"/>
                </c:ext>
              </c:extLst>
            </c:dLbl>
            <c:dLbl>
              <c:idx val="3"/>
              <c:layout>
                <c:manualLayout>
                  <c:x val="0.32236900013658398"/>
                  <c:y val="-6.8200018933433637E-2"/>
                </c:manualLayout>
              </c:layout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6207740032476626"/>
                      <c:h val="7.73354006595998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E9A-544C-81F2-92A7C7EB0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Низкий риск</c:v>
                </c:pt>
                <c:pt idx="1">
                  <c:v>Умеренный риск</c:v>
                </c:pt>
                <c:pt idx="2">
                  <c:v>Высокий риск</c:v>
                </c:pt>
                <c:pt idx="3">
                  <c:v>Очень высокий риск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0.68</c:v>
                </c:pt>
                <c:pt idx="1">
                  <c:v>0.23</c:v>
                </c:pt>
                <c:pt idx="2">
                  <c:v>4.0000000000000008E-2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E9A-544C-81F2-92A7C7EB01FF}"/>
            </c:ext>
          </c:extLst>
        </c:ser>
        <c:dLbls>
          <c:showVal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19050">
      <a:noFill/>
    </a:ln>
    <a:effectLst/>
  </c:spPr>
  <c:txPr>
    <a:bodyPr/>
    <a:lstStyle/>
    <a:p>
      <a:pPr>
        <a:defRPr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dirty="0"/>
              <a:t>Оценки по </a:t>
            </a:r>
            <a:r>
              <a:rPr lang="en-US" sz="1600" dirty="0"/>
              <a:t>Score </a:t>
            </a:r>
            <a:r>
              <a:rPr lang="ru-RU" sz="1600" dirty="0"/>
              <a:t>внутри высокого и очень высокого риска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Score</c:v>
                </c:pt>
              </c:strCache>
            </c:strRef>
          </c:tx>
          <c:spPr>
            <a:solidFill>
              <a:srgbClr val="008A3E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Высокий общий риск</c:v>
                </c:pt>
                <c:pt idx="1">
                  <c:v>Очень высокий общий риск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331</c:v>
                </c:pt>
                <c:pt idx="1">
                  <c:v>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43-6245-93B2-2081A44C71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Умеренный Score </c:v>
                </c:pt>
              </c:strCache>
            </c:strRef>
          </c:tx>
          <c:spPr>
            <a:solidFill>
              <a:srgbClr val="1C94D2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Высокий общий риск</c:v>
                </c:pt>
                <c:pt idx="1">
                  <c:v>Очень высокий общий риск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567</c:v>
                </c:pt>
                <c:pt idx="1">
                  <c:v>1209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43-6245-93B2-2081A44C71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Score</c:v>
                </c:pt>
              </c:strCache>
            </c:strRef>
          </c:tx>
          <c:spPr>
            <a:solidFill>
              <a:srgbClr val="EEB500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Высокий общий риск</c:v>
                </c:pt>
                <c:pt idx="1">
                  <c:v>Очень высокий общий риск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75</c:v>
                </c:pt>
                <c:pt idx="1">
                  <c:v>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43-6245-93B2-2081A44C71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Оч.высокий Score </c:v>
                </c:pt>
              </c:strCache>
            </c:strRef>
          </c:tx>
          <c:spPr>
            <a:solidFill>
              <a:srgbClr val="C81F1F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Высокий общий риск</c:v>
                </c:pt>
                <c:pt idx="1">
                  <c:v>Очень высокий общий риск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43-6245-93B2-2081A44C71CB}"/>
            </c:ext>
          </c:extLst>
        </c:ser>
        <c:dLbls/>
        <c:overlap val="100"/>
        <c:axId val="139080448"/>
        <c:axId val="139081984"/>
      </c:barChart>
      <c:catAx>
        <c:axId val="139080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9081984"/>
        <c:crosses val="autoZero"/>
        <c:auto val="1"/>
        <c:lblAlgn val="ctr"/>
        <c:lblOffset val="100"/>
      </c:catAx>
      <c:valAx>
        <c:axId val="139081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908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dirty="0"/>
              <a:t>Распределение диспансеризации по оценке ССР со стороны </a:t>
            </a:r>
            <a:r>
              <a:rPr lang="en-US" sz="1600" dirty="0" err="1"/>
              <a:t>Webiomed</a:t>
            </a:r>
            <a:endParaRPr lang="ru-RU" sz="1600" dirty="0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710615883194519"/>
          <c:y val="0.27577038114261504"/>
          <c:w val="0.6209555633121745"/>
          <c:h val="0.442915008761141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8A3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3C-8449-8E36-302B70A583E3}"/>
              </c:ext>
            </c:extLst>
          </c:dPt>
          <c:dPt>
            <c:idx val="1"/>
            <c:spPr>
              <a:solidFill>
                <a:srgbClr val="1C94D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3C-8449-8E36-302B70A583E3}"/>
              </c:ext>
            </c:extLst>
          </c:dPt>
          <c:dPt>
            <c:idx val="2"/>
            <c:spPr>
              <a:solidFill>
                <a:srgbClr val="EEB5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3C-8449-8E36-302B70A583E3}"/>
              </c:ext>
            </c:extLst>
          </c:dPt>
          <c:dPt>
            <c:idx val="3"/>
            <c:spPr>
              <a:solidFill>
                <a:srgbClr val="C81F1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3C-8449-8E36-302B70A583E3}"/>
              </c:ext>
            </c:extLst>
          </c:dPt>
          <c:dLbls>
            <c:dLbl>
              <c:idx val="0"/>
              <c:layout>
                <c:manualLayout>
                  <c:x val="7.1375593415826361E-2"/>
                  <c:y val="-6.0089935777871896E-2"/>
                </c:manualLayout>
              </c:layout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402168850201736"/>
                      <c:h val="0.13507619951355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3C-8449-8E36-302B70A583E3}"/>
                </c:ext>
              </c:extLst>
            </c:dLbl>
            <c:dLbl>
              <c:idx val="1"/>
              <c:layout>
                <c:manualLayout>
                  <c:x val="9.2543206742555797E-2"/>
                  <c:y val="0.11878761470029565"/>
                </c:manualLayout>
              </c:layout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433467755843102"/>
                      <c:h val="0.188225293689636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E3C-8449-8E36-302B70A583E3}"/>
                </c:ext>
              </c:extLst>
            </c:dLbl>
            <c:dLbl>
              <c:idx val="2"/>
              <c:layout>
                <c:manualLayout>
                  <c:x val="-6.1780916602398643E-2"/>
                  <c:y val="9.9251538931922151E-2"/>
                </c:manualLayout>
              </c:layout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511439249809271"/>
                      <c:h val="0.11049173984674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E3C-8449-8E36-302B70A583E3}"/>
                </c:ext>
              </c:extLst>
            </c:dLbl>
            <c:dLbl>
              <c:idx val="3"/>
              <c:layout>
                <c:manualLayout>
                  <c:x val="-6.6605502815146739E-2"/>
                  <c:y val="-0.17443006330104224"/>
                </c:manualLayout>
              </c:layout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6207740032476626"/>
                      <c:h val="0.14482266044658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E3C-8449-8E36-302B70A58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Низкий риск</c:v>
                </c:pt>
                <c:pt idx="1">
                  <c:v>Умеренный риск</c:v>
                </c:pt>
                <c:pt idx="2">
                  <c:v>Высокий риск</c:v>
                </c:pt>
                <c:pt idx="3">
                  <c:v>Очень высокий риск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1490</c:v>
                </c:pt>
                <c:pt idx="1">
                  <c:v>863</c:v>
                </c:pt>
                <c:pt idx="2">
                  <c:v>986</c:v>
                </c:pt>
                <c:pt idx="3">
                  <c:v>2108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E3C-8449-8E36-302B70A583E3}"/>
            </c:ext>
          </c:extLst>
        </c:ser>
        <c:dLbls>
          <c:showVal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19050">
      <a:noFill/>
    </a:ln>
    <a:effectLst/>
  </c:spPr>
  <c:txPr>
    <a:bodyPr/>
    <a:lstStyle/>
    <a:p>
      <a:pPr>
        <a:defRPr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1802F-6A5E-421B-AF10-4E6C676C8F5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C3A541B-C0DC-471E-A544-1606B35703AE}">
      <dgm:prSet phldrT="[Текст]"/>
      <dgm:spPr>
        <a:solidFill>
          <a:srgbClr val="D2333B"/>
        </a:solidFill>
      </dgm:spPr>
      <dgm:t>
        <a:bodyPr/>
        <a:lstStyle/>
        <a:p>
          <a:r>
            <a:rPr lang="ru-RU" i="0" dirty="0">
              <a:latin typeface="Arial Narrow" panose="020B0606020202030204" pitchFamily="34" charset="0"/>
            </a:rPr>
            <a:t>Цель пилотного проекта </a:t>
          </a:r>
        </a:p>
      </dgm:t>
    </dgm:pt>
    <dgm:pt modelId="{17D630DD-F5AD-40A4-A60F-B54A93492675}" type="parTrans" cxnId="{D247810F-DC37-4C18-85FE-1609D22292A1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06F969E2-6FD5-4AA5-BF77-54A54FFA2F3B}" type="sibTrans" cxnId="{D247810F-DC37-4C18-85FE-1609D22292A1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8ADD2A38-ED12-4A82-9BA4-FDB092B01F5E}">
      <dgm:prSet phldrT="[Текст]"/>
      <dgm:spPr/>
      <dgm:t>
        <a:bodyPr/>
        <a:lstStyle/>
        <a:p>
          <a:r>
            <a:rPr lang="ru-RU" i="0" dirty="0">
              <a:latin typeface="Arial Narrow" panose="020B0606020202030204" pitchFamily="34" charset="0"/>
            </a:rPr>
            <a:t>достижение ключевых задач здравоохранения по </a:t>
          </a:r>
          <a:r>
            <a:rPr lang="ru-RU" b="1" i="0" dirty="0">
              <a:latin typeface="Arial Narrow" panose="020B0606020202030204" pitchFamily="34" charset="0"/>
            </a:rPr>
            <a:t>снижению смертности и заболеваемости</a:t>
          </a:r>
          <a:r>
            <a:rPr lang="ru-RU" i="0" dirty="0">
              <a:latin typeface="Arial Narrow" panose="020B0606020202030204" pitchFamily="34" charset="0"/>
            </a:rPr>
            <a:t> и как следствие </a:t>
          </a:r>
          <a:r>
            <a:rPr lang="ru-RU" b="1" i="0" dirty="0">
              <a:latin typeface="Arial Narrow" panose="020B0606020202030204" pitchFamily="34" charset="0"/>
            </a:rPr>
            <a:t>повышение продолжительности жизни</a:t>
          </a:r>
        </a:p>
      </dgm:t>
    </dgm:pt>
    <dgm:pt modelId="{8203A884-BD3A-46E3-878B-831C796F86C3}" type="parTrans" cxnId="{443C376C-2C4C-419C-A6B8-DB602B333E58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BA1014CF-6809-4E25-B579-D516020FFDC6}" type="sibTrans" cxnId="{443C376C-2C4C-419C-A6B8-DB602B333E58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BE44F254-D96D-4F59-A180-22049F535131}">
      <dgm:prSet phldrT="[Текст]"/>
      <dgm:spPr>
        <a:solidFill>
          <a:srgbClr val="D2333B"/>
        </a:solidFill>
      </dgm:spPr>
      <dgm:t>
        <a:bodyPr/>
        <a:lstStyle/>
        <a:p>
          <a:r>
            <a:rPr lang="ru-RU" i="0" dirty="0">
              <a:latin typeface="Arial Narrow" panose="020B0606020202030204" pitchFamily="34" charset="0"/>
            </a:rPr>
            <a:t>Задачи</a:t>
          </a:r>
        </a:p>
      </dgm:t>
    </dgm:pt>
    <dgm:pt modelId="{A92695EE-6179-4C31-B79E-0DF812740CAF}" type="parTrans" cxnId="{6485C645-BE7F-4AA0-B242-F1196BDEE06C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871F6F9F-63CE-42D1-ACE4-C1FA0C44FF42}" type="sibTrans" cxnId="{6485C645-BE7F-4AA0-B242-F1196BDEE06C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BCBB218F-8093-4EC2-9457-FB447D1A98A3}">
      <dgm:prSet phldrT="[Текст]"/>
      <dgm:spPr/>
      <dgm:t>
        <a:bodyPr/>
        <a:lstStyle/>
        <a:p>
          <a:r>
            <a:rPr lang="ru-RU" b="1" i="0" dirty="0">
              <a:latin typeface="Arial Narrow" panose="020B0606020202030204" pitchFamily="34" charset="0"/>
            </a:rPr>
            <a:t>получение практического опыта </a:t>
          </a:r>
          <a:r>
            <a:rPr lang="ru-RU" i="0" dirty="0">
              <a:latin typeface="Arial Narrow" panose="020B0606020202030204" pitchFamily="34" charset="0"/>
            </a:rPr>
            <a:t>применения Систем СППВР на основе ИИ, </a:t>
          </a:r>
          <a:r>
            <a:rPr lang="ru-RU" b="1" i="0" dirty="0">
              <a:latin typeface="Arial Narrow" panose="020B0606020202030204" pitchFamily="34" charset="0"/>
            </a:rPr>
            <a:t>оценка перспектив </a:t>
          </a:r>
          <a:r>
            <a:rPr lang="ru-RU" i="0" dirty="0">
              <a:latin typeface="Arial Narrow" panose="020B0606020202030204" pitchFamily="34" charset="0"/>
            </a:rPr>
            <a:t>использования для региона</a:t>
          </a:r>
        </a:p>
      </dgm:t>
    </dgm:pt>
    <dgm:pt modelId="{4AA3F967-97EE-4F7F-8A3E-F60DFDD84F28}" type="parTrans" cxnId="{31F86DA2-A62D-4DDD-AA6C-2F1B949D19C0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22DB8744-AB6A-41FA-868B-1CE8C673E8FF}" type="sibTrans" cxnId="{31F86DA2-A62D-4DDD-AA6C-2F1B949D19C0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4DEF3D59-BB80-471C-AC30-2F82668C5C69}">
      <dgm:prSet phldrT="[Текст]"/>
      <dgm:spPr>
        <a:solidFill>
          <a:srgbClr val="D2333B"/>
        </a:solidFill>
      </dgm:spPr>
      <dgm:t>
        <a:bodyPr/>
        <a:lstStyle/>
        <a:p>
          <a:r>
            <a:rPr lang="ru-RU" i="0" dirty="0">
              <a:latin typeface="Arial Narrow" panose="020B0606020202030204" pitchFamily="34" charset="0"/>
            </a:rPr>
            <a:t>Направления </a:t>
          </a:r>
        </a:p>
      </dgm:t>
    </dgm:pt>
    <dgm:pt modelId="{81D9A4F5-B866-4C87-B02D-D2C77946BADC}" type="parTrans" cxnId="{4C65D7B9-5628-4E77-8DF0-B8DC3EFB7518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8C6024DE-F301-4D9F-9E06-5DF70B7E2DCC}" type="sibTrans" cxnId="{4C65D7B9-5628-4E77-8DF0-B8DC3EFB7518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026BBA36-24AD-43E0-B80B-01F5F3DF45F5}">
      <dgm:prSet phldrT="[Текст]"/>
      <dgm:spPr/>
      <dgm:t>
        <a:bodyPr/>
        <a:lstStyle/>
        <a:p>
          <a:r>
            <a:rPr lang="ru-RU" b="1" i="0" dirty="0">
              <a:latin typeface="Arial Narrow" panose="020B0606020202030204" pitchFamily="34" charset="0"/>
            </a:rPr>
            <a:t>выявление факторов риска сердечно-сосудистых заболеваний:                                                                                   </a:t>
          </a:r>
          <a:r>
            <a:rPr lang="ru-RU" i="0" spc="0" baseline="0" dirty="0">
              <a:latin typeface="Arial Narrow" panose="020B0606020202030204" pitchFamily="34" charset="0"/>
            </a:rPr>
            <a:t>Муравленковская ГБ; </a:t>
          </a:r>
          <a:r>
            <a:rPr lang="ru-RU" i="0" spc="0" baseline="0" dirty="0" err="1">
              <a:latin typeface="Arial Narrow" panose="020B0606020202030204" pitchFamily="34" charset="0"/>
            </a:rPr>
            <a:t>Надымская</a:t>
          </a:r>
          <a:r>
            <a:rPr lang="ru-RU" i="0" spc="0" baseline="0" dirty="0">
              <a:latin typeface="Arial Narrow" panose="020B0606020202030204" pitchFamily="34" charset="0"/>
            </a:rPr>
            <a:t> ЦРБ</a:t>
          </a:r>
        </a:p>
      </dgm:t>
    </dgm:pt>
    <dgm:pt modelId="{C8D46671-6781-4FD8-8406-492254E827D6}" type="parTrans" cxnId="{3C9AB594-7986-493A-934C-0B44900D3E64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7A3103C8-618B-47C3-A67A-1F37143A6662}" type="sibTrans" cxnId="{3C9AB594-7986-493A-934C-0B44900D3E64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A7A2716C-ADEC-4732-9BF4-1ED3767F8143}">
      <dgm:prSet phldrT="[Текст]"/>
      <dgm:spPr/>
      <dgm:t>
        <a:bodyPr/>
        <a:lstStyle/>
        <a:p>
          <a:r>
            <a:rPr lang="ru-RU" b="1" i="0" dirty="0">
              <a:latin typeface="Arial Narrow" panose="020B0606020202030204" pitchFamily="34" charset="0"/>
            </a:rPr>
            <a:t>распознавание онкологических заболеваний по диагностическим изображениям:</a:t>
          </a:r>
          <a:r>
            <a:rPr lang="en-US" b="1" i="0" dirty="0">
              <a:latin typeface="Arial Narrow" panose="020B0606020202030204" pitchFamily="34" charset="0"/>
            </a:rPr>
            <a:t>                                                    </a:t>
          </a:r>
          <a:r>
            <a:rPr lang="ru-RU" i="0" spc="0" baseline="0" dirty="0" err="1">
              <a:latin typeface="Arial Narrow" panose="020B0606020202030204" pitchFamily="34" charset="0"/>
            </a:rPr>
            <a:t>Салехардская</a:t>
          </a:r>
          <a:r>
            <a:rPr lang="ru-RU" i="0" spc="0" baseline="0" dirty="0">
              <a:latin typeface="Arial Narrow" panose="020B0606020202030204" pitchFamily="34" charset="0"/>
            </a:rPr>
            <a:t> ОКБ; Ноябрьская ЦГБ; </a:t>
          </a:r>
          <a:r>
            <a:rPr lang="ru-RU" i="0" spc="0" baseline="0" dirty="0" err="1">
              <a:latin typeface="Arial Narrow" panose="020B0606020202030204" pitchFamily="34" charset="0"/>
            </a:rPr>
            <a:t>Надымская</a:t>
          </a:r>
          <a:r>
            <a:rPr lang="ru-RU" i="0" spc="0" baseline="0" dirty="0">
              <a:latin typeface="Arial Narrow" panose="020B0606020202030204" pitchFamily="34" charset="0"/>
            </a:rPr>
            <a:t> ЦРБ; </a:t>
          </a:r>
          <a:r>
            <a:rPr lang="ru-RU" i="0" spc="0" baseline="0" dirty="0" err="1">
              <a:latin typeface="Arial Narrow" panose="020B0606020202030204" pitchFamily="34" charset="0"/>
            </a:rPr>
            <a:t>Новоуренгойская</a:t>
          </a:r>
          <a:r>
            <a:rPr lang="ru-RU" i="0" spc="0" baseline="0" dirty="0">
              <a:latin typeface="Arial Narrow" panose="020B0606020202030204" pitchFamily="34" charset="0"/>
            </a:rPr>
            <a:t> ЦГБ</a:t>
          </a:r>
        </a:p>
      </dgm:t>
    </dgm:pt>
    <dgm:pt modelId="{1D9B2256-B48D-4AE7-BC86-3863543DFDF0}" type="parTrans" cxnId="{9B4BCFB6-3DAB-4F80-87DB-AF8CF05515B9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9DFF1205-7CBB-4A3F-A7D9-D7C18D871BD1}" type="sibTrans" cxnId="{9B4BCFB6-3DAB-4F80-87DB-AF8CF05515B9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0DF530D3-A6E0-4028-9D9A-B62C3A6703DE}">
      <dgm:prSet phldrT="[Текст]"/>
      <dgm:spPr>
        <a:solidFill>
          <a:srgbClr val="D2333B"/>
        </a:solidFill>
      </dgm:spPr>
      <dgm:t>
        <a:bodyPr/>
        <a:lstStyle/>
        <a:p>
          <a:r>
            <a:rPr lang="ru-RU" b="0" i="0" dirty="0">
              <a:latin typeface="Arial Narrow" panose="020B0606020202030204" pitchFamily="34" charset="0"/>
            </a:rPr>
            <a:t>Кураторы проекта</a:t>
          </a:r>
        </a:p>
      </dgm:t>
    </dgm:pt>
    <dgm:pt modelId="{672C9C2D-567F-4A0B-922A-0A8C33222018}" type="parTrans" cxnId="{51C09E57-EC2C-47C2-9A09-40B69AC69274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372B8D9F-2768-409C-8346-C17F87D11352}" type="sibTrans" cxnId="{51C09E57-EC2C-47C2-9A09-40B69AC69274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00845E81-8BFE-448C-B260-7F095797496F}">
      <dgm:prSet phldrT="[Текст]"/>
      <dgm:spPr/>
      <dgm:t>
        <a:bodyPr/>
        <a:lstStyle/>
        <a:p>
          <a:r>
            <a:rPr lang="ru-RU" i="0" spc="0" dirty="0">
              <a:latin typeface="Arial Narrow" panose="020B0606020202030204" pitchFamily="34" charset="0"/>
            </a:rPr>
            <a:t>«</a:t>
          </a:r>
          <a:r>
            <a:rPr lang="ru-RU" b="1" i="0" spc="0" dirty="0">
              <a:latin typeface="Arial Narrow" panose="020B0606020202030204" pitchFamily="34" charset="0"/>
            </a:rPr>
            <a:t>Центр медицинской профилактики ЯНАО</a:t>
          </a:r>
          <a:r>
            <a:rPr lang="ru-RU" i="0" spc="0" dirty="0">
              <a:latin typeface="Arial Narrow" panose="020B0606020202030204" pitchFamily="34" charset="0"/>
            </a:rPr>
            <a:t>»</a:t>
          </a:r>
          <a:r>
            <a:rPr lang="ru-RU" i="0" spc="0" baseline="0" dirty="0">
              <a:latin typeface="Arial Narrow" panose="020B0606020202030204" pitchFamily="34" charset="0"/>
            </a:rPr>
            <a:t>, главный врач Токарев С.А.</a:t>
          </a:r>
        </a:p>
      </dgm:t>
    </dgm:pt>
    <dgm:pt modelId="{6072E574-406D-4554-BC75-2C03B41A929E}" type="parTrans" cxnId="{221E9FF7-32BE-4F85-A311-58296450D066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3CF56B6B-405B-4BB5-9DD6-AE5E646BC567}" type="sibTrans" cxnId="{221E9FF7-32BE-4F85-A311-58296450D066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F43FAFC9-B6D9-4EE7-A4BA-5C1FBEF0BB5B}">
      <dgm:prSet/>
      <dgm:spPr/>
      <dgm:t>
        <a:bodyPr/>
        <a:lstStyle/>
        <a:p>
          <a:r>
            <a:rPr lang="ru-RU" i="0" dirty="0">
              <a:latin typeface="Arial Narrow" panose="020B0606020202030204" pitchFamily="34" charset="0"/>
            </a:rPr>
            <a:t>«</a:t>
          </a:r>
          <a:r>
            <a:rPr lang="ru-RU" b="1" i="0" dirty="0" err="1">
              <a:latin typeface="Arial Narrow" panose="020B0606020202030204" pitchFamily="34" charset="0"/>
            </a:rPr>
            <a:t>Салехардская</a:t>
          </a:r>
          <a:r>
            <a:rPr lang="ru-RU" b="1" i="0" dirty="0">
              <a:latin typeface="Arial Narrow" panose="020B0606020202030204" pitchFamily="34" charset="0"/>
            </a:rPr>
            <a:t> окружная клиническая больница</a:t>
          </a:r>
          <a:r>
            <a:rPr lang="ru-RU" i="0" dirty="0">
              <a:latin typeface="Arial Narrow" panose="020B0606020202030204" pitchFamily="34" charset="0"/>
            </a:rPr>
            <a:t>», окружной онкологический центр, </a:t>
          </a:r>
          <a:r>
            <a:rPr lang="ru-RU" i="0" dirty="0" err="1">
              <a:latin typeface="Arial Narrow" panose="020B0606020202030204" pitchFamily="34" charset="0"/>
            </a:rPr>
            <a:t>Партс</a:t>
          </a:r>
          <a:r>
            <a:rPr lang="ru-RU" i="0" dirty="0">
              <a:latin typeface="Arial Narrow" panose="020B0606020202030204" pitchFamily="34" charset="0"/>
            </a:rPr>
            <a:t> С.А.</a:t>
          </a:r>
        </a:p>
      </dgm:t>
    </dgm:pt>
    <dgm:pt modelId="{24D99DEA-E181-4A43-8362-6E4B0198F83B}" type="parTrans" cxnId="{AA8DC03B-65BC-4B4B-B9A3-AAFC896E7379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81AA61B0-D6FF-4B7A-810C-94C2905FDDD4}" type="sibTrans" cxnId="{AA8DC03B-65BC-4B4B-B9A3-AAFC896E7379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1AB959B8-EE4C-40FF-AAEC-D6CC9CA36888}">
      <dgm:prSet/>
      <dgm:spPr/>
      <dgm:t>
        <a:bodyPr/>
        <a:lstStyle/>
        <a:p>
          <a:r>
            <a:rPr lang="ru-RU" i="0" dirty="0">
              <a:latin typeface="Arial Narrow" panose="020B0606020202030204" pitchFamily="34" charset="0"/>
            </a:rPr>
            <a:t>«</a:t>
          </a:r>
          <a:r>
            <a:rPr lang="ru-RU" b="1" i="0" dirty="0">
              <a:latin typeface="Arial Narrow" panose="020B0606020202030204" pitchFamily="34" charset="0"/>
            </a:rPr>
            <a:t>Медицинский информационно-аналитический центр Ямало-Ненецкого автономного округа</a:t>
          </a:r>
          <a:r>
            <a:rPr lang="ru-RU" i="0" dirty="0">
              <a:latin typeface="Arial Narrow" panose="020B0606020202030204" pitchFamily="34" charset="0"/>
            </a:rPr>
            <a:t>», директор  Белорус О.В.</a:t>
          </a:r>
        </a:p>
      </dgm:t>
    </dgm:pt>
    <dgm:pt modelId="{A4F925C7-831F-4AD8-A29D-3BD0C3BEFEFF}" type="parTrans" cxnId="{EEBFA129-84D9-486F-AA7A-0D9713C3CDFC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E216B00D-8930-4AA8-B9F9-ECBEDF56D5C9}" type="sibTrans" cxnId="{EEBFA129-84D9-486F-AA7A-0D9713C3CDFC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C3B42BDF-0F0A-482E-9AB4-C3ED690E27D3}" type="pres">
      <dgm:prSet presAssocID="{37D1802F-6A5E-421B-AF10-4E6C676C8F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9942CA-B240-4F22-A75F-02FCAC5C69F0}" type="pres">
      <dgm:prSet presAssocID="{FC3A541B-C0DC-471E-A544-1606B35703A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6A7AF-EAD5-49E3-8270-56E88BA65FC3}" type="pres">
      <dgm:prSet presAssocID="{FC3A541B-C0DC-471E-A544-1606B35703A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8A528-617E-4839-8AB7-5F19E24A7AD6}" type="pres">
      <dgm:prSet presAssocID="{BE44F254-D96D-4F59-A180-22049F5351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9D775-FDFE-46B1-BC1A-17C71387205F}" type="pres">
      <dgm:prSet presAssocID="{BE44F254-D96D-4F59-A180-22049F53513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9A466-2FAA-4B5F-B3E4-133D10C39D6E}" type="pres">
      <dgm:prSet presAssocID="{4DEF3D59-BB80-471C-AC30-2F82668C5C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FFF07-D462-4ACF-B2DE-DA2AF7A660D4}" type="pres">
      <dgm:prSet presAssocID="{4DEF3D59-BB80-471C-AC30-2F82668C5C69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03CDD-4E06-4313-957E-529565936088}" type="pres">
      <dgm:prSet presAssocID="{0DF530D3-A6E0-4028-9D9A-B62C3A6703D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2F14D-71CB-40BD-A99D-0195BBDA68D2}" type="pres">
      <dgm:prSet presAssocID="{0DF530D3-A6E0-4028-9D9A-B62C3A6703D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BFA129-84D9-486F-AA7A-0D9713C3CDFC}" srcId="{0DF530D3-A6E0-4028-9D9A-B62C3A6703DE}" destId="{1AB959B8-EE4C-40FF-AAEC-D6CC9CA36888}" srcOrd="2" destOrd="0" parTransId="{A4F925C7-831F-4AD8-A29D-3BD0C3BEFEFF}" sibTransId="{E216B00D-8930-4AA8-B9F9-ECBEDF56D5C9}"/>
    <dgm:cxn modelId="{1CFC43FD-BDAD-49CF-9A08-27A6188D972B}" type="presOf" srcId="{F43FAFC9-B6D9-4EE7-A4BA-5C1FBEF0BB5B}" destId="{BA52F14D-71CB-40BD-A99D-0195BBDA68D2}" srcOrd="0" destOrd="1" presId="urn:microsoft.com/office/officeart/2005/8/layout/vList2"/>
    <dgm:cxn modelId="{907E0419-50AE-46F8-8A77-38400821BBE7}" type="presOf" srcId="{37D1802F-6A5E-421B-AF10-4E6C676C8F5D}" destId="{C3B42BDF-0F0A-482E-9AB4-C3ED690E27D3}" srcOrd="0" destOrd="0" presId="urn:microsoft.com/office/officeart/2005/8/layout/vList2"/>
    <dgm:cxn modelId="{89A1AD49-40DF-4646-9A4D-A92AA94215EC}" type="presOf" srcId="{00845E81-8BFE-448C-B260-7F095797496F}" destId="{BA52F14D-71CB-40BD-A99D-0195BBDA68D2}" srcOrd="0" destOrd="0" presId="urn:microsoft.com/office/officeart/2005/8/layout/vList2"/>
    <dgm:cxn modelId="{098B5576-726F-438A-BC8A-E47923CB888C}" type="presOf" srcId="{FC3A541B-C0DC-471E-A544-1606B35703AE}" destId="{799942CA-B240-4F22-A75F-02FCAC5C69F0}" srcOrd="0" destOrd="0" presId="urn:microsoft.com/office/officeart/2005/8/layout/vList2"/>
    <dgm:cxn modelId="{221E9FF7-32BE-4F85-A311-58296450D066}" srcId="{0DF530D3-A6E0-4028-9D9A-B62C3A6703DE}" destId="{00845E81-8BFE-448C-B260-7F095797496F}" srcOrd="0" destOrd="0" parTransId="{6072E574-406D-4554-BC75-2C03B41A929E}" sibTransId="{3CF56B6B-405B-4BB5-9DD6-AE5E646BC567}"/>
    <dgm:cxn modelId="{D741378F-9D87-464A-82F0-0A33360EF474}" type="presOf" srcId="{A7A2716C-ADEC-4732-9BF4-1ED3767F8143}" destId="{B68FFF07-D462-4ACF-B2DE-DA2AF7A660D4}" srcOrd="0" destOrd="1" presId="urn:microsoft.com/office/officeart/2005/8/layout/vList2"/>
    <dgm:cxn modelId="{9B4BCFB6-3DAB-4F80-87DB-AF8CF05515B9}" srcId="{4DEF3D59-BB80-471C-AC30-2F82668C5C69}" destId="{A7A2716C-ADEC-4732-9BF4-1ED3767F8143}" srcOrd="1" destOrd="0" parTransId="{1D9B2256-B48D-4AE7-BC86-3863543DFDF0}" sibTransId="{9DFF1205-7CBB-4A3F-A7D9-D7C18D871BD1}"/>
    <dgm:cxn modelId="{6485C645-BE7F-4AA0-B242-F1196BDEE06C}" srcId="{37D1802F-6A5E-421B-AF10-4E6C676C8F5D}" destId="{BE44F254-D96D-4F59-A180-22049F535131}" srcOrd="1" destOrd="0" parTransId="{A92695EE-6179-4C31-B79E-0DF812740CAF}" sibTransId="{871F6F9F-63CE-42D1-ACE4-C1FA0C44FF42}"/>
    <dgm:cxn modelId="{A05FD5DB-28B6-4030-BD9C-583D7EBF0259}" type="presOf" srcId="{BCBB218F-8093-4EC2-9457-FB447D1A98A3}" destId="{F4A9D775-FDFE-46B1-BC1A-17C71387205F}" srcOrd="0" destOrd="0" presId="urn:microsoft.com/office/officeart/2005/8/layout/vList2"/>
    <dgm:cxn modelId="{E9C431E2-BDA1-4969-87D8-E16CAF263A46}" type="presOf" srcId="{8ADD2A38-ED12-4A82-9BA4-FDB092B01F5E}" destId="{4466A7AF-EAD5-49E3-8270-56E88BA65FC3}" srcOrd="0" destOrd="0" presId="urn:microsoft.com/office/officeart/2005/8/layout/vList2"/>
    <dgm:cxn modelId="{AA8DC03B-65BC-4B4B-B9A3-AAFC896E7379}" srcId="{0DF530D3-A6E0-4028-9D9A-B62C3A6703DE}" destId="{F43FAFC9-B6D9-4EE7-A4BA-5C1FBEF0BB5B}" srcOrd="1" destOrd="0" parTransId="{24D99DEA-E181-4A43-8362-6E4B0198F83B}" sibTransId="{81AA61B0-D6FF-4B7A-810C-94C2905FDDD4}"/>
    <dgm:cxn modelId="{31F86DA2-A62D-4DDD-AA6C-2F1B949D19C0}" srcId="{BE44F254-D96D-4F59-A180-22049F535131}" destId="{BCBB218F-8093-4EC2-9457-FB447D1A98A3}" srcOrd="0" destOrd="0" parTransId="{4AA3F967-97EE-4F7F-8A3E-F60DFDD84F28}" sibTransId="{22DB8744-AB6A-41FA-868B-1CE8C673E8FF}"/>
    <dgm:cxn modelId="{51C09E57-EC2C-47C2-9A09-40B69AC69274}" srcId="{37D1802F-6A5E-421B-AF10-4E6C676C8F5D}" destId="{0DF530D3-A6E0-4028-9D9A-B62C3A6703DE}" srcOrd="3" destOrd="0" parTransId="{672C9C2D-567F-4A0B-922A-0A8C33222018}" sibTransId="{372B8D9F-2768-409C-8346-C17F87D11352}"/>
    <dgm:cxn modelId="{A6CF9DBE-AA17-44CC-BAA1-9F68CCDC2BF4}" type="presOf" srcId="{1AB959B8-EE4C-40FF-AAEC-D6CC9CA36888}" destId="{BA52F14D-71CB-40BD-A99D-0195BBDA68D2}" srcOrd="0" destOrd="2" presId="urn:microsoft.com/office/officeart/2005/8/layout/vList2"/>
    <dgm:cxn modelId="{4BF1D193-D375-465E-BF93-774DE07CBF80}" type="presOf" srcId="{BE44F254-D96D-4F59-A180-22049F535131}" destId="{FAB8A528-617E-4839-8AB7-5F19E24A7AD6}" srcOrd="0" destOrd="0" presId="urn:microsoft.com/office/officeart/2005/8/layout/vList2"/>
    <dgm:cxn modelId="{DF3A62B0-A31D-4F63-84E2-8EEDDF2FFCF3}" type="presOf" srcId="{0DF530D3-A6E0-4028-9D9A-B62C3A6703DE}" destId="{28303CDD-4E06-4313-957E-529565936088}" srcOrd="0" destOrd="0" presId="urn:microsoft.com/office/officeart/2005/8/layout/vList2"/>
    <dgm:cxn modelId="{3C9AB594-7986-493A-934C-0B44900D3E64}" srcId="{4DEF3D59-BB80-471C-AC30-2F82668C5C69}" destId="{026BBA36-24AD-43E0-B80B-01F5F3DF45F5}" srcOrd="0" destOrd="0" parTransId="{C8D46671-6781-4FD8-8406-492254E827D6}" sibTransId="{7A3103C8-618B-47C3-A67A-1F37143A6662}"/>
    <dgm:cxn modelId="{283C20A7-DA74-4B5C-B8DC-4F81DFCAA734}" type="presOf" srcId="{4DEF3D59-BB80-471C-AC30-2F82668C5C69}" destId="{3CC9A466-2FAA-4B5F-B3E4-133D10C39D6E}" srcOrd="0" destOrd="0" presId="urn:microsoft.com/office/officeart/2005/8/layout/vList2"/>
    <dgm:cxn modelId="{443C376C-2C4C-419C-A6B8-DB602B333E58}" srcId="{FC3A541B-C0DC-471E-A544-1606B35703AE}" destId="{8ADD2A38-ED12-4A82-9BA4-FDB092B01F5E}" srcOrd="0" destOrd="0" parTransId="{8203A884-BD3A-46E3-878B-831C796F86C3}" sibTransId="{BA1014CF-6809-4E25-B579-D516020FFDC6}"/>
    <dgm:cxn modelId="{D247810F-DC37-4C18-85FE-1609D22292A1}" srcId="{37D1802F-6A5E-421B-AF10-4E6C676C8F5D}" destId="{FC3A541B-C0DC-471E-A544-1606B35703AE}" srcOrd="0" destOrd="0" parTransId="{17D630DD-F5AD-40A4-A60F-B54A93492675}" sibTransId="{06F969E2-6FD5-4AA5-BF77-54A54FFA2F3B}"/>
    <dgm:cxn modelId="{23D018A9-5FF6-47B5-988B-521A12BD06B1}" type="presOf" srcId="{026BBA36-24AD-43E0-B80B-01F5F3DF45F5}" destId="{B68FFF07-D462-4ACF-B2DE-DA2AF7A660D4}" srcOrd="0" destOrd="0" presId="urn:microsoft.com/office/officeart/2005/8/layout/vList2"/>
    <dgm:cxn modelId="{4C65D7B9-5628-4E77-8DF0-B8DC3EFB7518}" srcId="{37D1802F-6A5E-421B-AF10-4E6C676C8F5D}" destId="{4DEF3D59-BB80-471C-AC30-2F82668C5C69}" srcOrd="2" destOrd="0" parTransId="{81D9A4F5-B866-4C87-B02D-D2C77946BADC}" sibTransId="{8C6024DE-F301-4D9F-9E06-5DF70B7E2DCC}"/>
    <dgm:cxn modelId="{AA39C8CC-F13D-4D35-8579-B28E17EC3CFF}" type="presParOf" srcId="{C3B42BDF-0F0A-482E-9AB4-C3ED690E27D3}" destId="{799942CA-B240-4F22-A75F-02FCAC5C69F0}" srcOrd="0" destOrd="0" presId="urn:microsoft.com/office/officeart/2005/8/layout/vList2"/>
    <dgm:cxn modelId="{DE7A4DFB-7DFE-4519-8F7D-3499D02F6631}" type="presParOf" srcId="{C3B42BDF-0F0A-482E-9AB4-C3ED690E27D3}" destId="{4466A7AF-EAD5-49E3-8270-56E88BA65FC3}" srcOrd="1" destOrd="0" presId="urn:microsoft.com/office/officeart/2005/8/layout/vList2"/>
    <dgm:cxn modelId="{9482249F-BF62-4AD5-8A36-D5D5E4348059}" type="presParOf" srcId="{C3B42BDF-0F0A-482E-9AB4-C3ED690E27D3}" destId="{FAB8A528-617E-4839-8AB7-5F19E24A7AD6}" srcOrd="2" destOrd="0" presId="urn:microsoft.com/office/officeart/2005/8/layout/vList2"/>
    <dgm:cxn modelId="{E22654FB-ACC4-49A4-876D-F84B26C98738}" type="presParOf" srcId="{C3B42BDF-0F0A-482E-9AB4-C3ED690E27D3}" destId="{F4A9D775-FDFE-46B1-BC1A-17C71387205F}" srcOrd="3" destOrd="0" presId="urn:microsoft.com/office/officeart/2005/8/layout/vList2"/>
    <dgm:cxn modelId="{7BBBFE88-84EB-4584-9AE8-55470ACEDD5E}" type="presParOf" srcId="{C3B42BDF-0F0A-482E-9AB4-C3ED690E27D3}" destId="{3CC9A466-2FAA-4B5F-B3E4-133D10C39D6E}" srcOrd="4" destOrd="0" presId="urn:microsoft.com/office/officeart/2005/8/layout/vList2"/>
    <dgm:cxn modelId="{AE296E4A-D31F-4BE6-A65A-782A93C58616}" type="presParOf" srcId="{C3B42BDF-0F0A-482E-9AB4-C3ED690E27D3}" destId="{B68FFF07-D462-4ACF-B2DE-DA2AF7A660D4}" srcOrd="5" destOrd="0" presId="urn:microsoft.com/office/officeart/2005/8/layout/vList2"/>
    <dgm:cxn modelId="{0312B8D5-5A33-4740-99AB-433601C00A2B}" type="presParOf" srcId="{C3B42BDF-0F0A-482E-9AB4-C3ED690E27D3}" destId="{28303CDD-4E06-4313-957E-529565936088}" srcOrd="6" destOrd="0" presId="urn:microsoft.com/office/officeart/2005/8/layout/vList2"/>
    <dgm:cxn modelId="{C4723C50-D60A-4890-BE18-601DCFE25033}" type="presParOf" srcId="{C3B42BDF-0F0A-482E-9AB4-C3ED690E27D3}" destId="{BA52F14D-71CB-40BD-A99D-0195BBDA68D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FA148-A59E-41BD-B7A0-FED0655CB35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21750CF-137E-4F21-9EAC-2D069ED83A3B}">
      <dgm:prSet phldrT="[Текст]" custT="1"/>
      <dgm:spPr/>
      <dgm:t>
        <a:bodyPr/>
        <a:lstStyle/>
        <a:p>
          <a:pPr algn="l"/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Выбор партнера по реализации проекта</a:t>
          </a:r>
        </a:p>
      </dgm:t>
    </dgm:pt>
    <dgm:pt modelId="{F0DD38F4-CBC2-4DBE-8C0D-7EF8F4230801}" type="parTrans" cxnId="{DD65A13B-5BE7-4135-A273-D496F8A238AD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0D884080-0230-4822-A414-730E79B56AA3}" type="sibTrans" cxnId="{DD65A13B-5BE7-4135-A273-D496F8A238AD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96EC69BD-A1F0-4D93-A371-5BE9C8C9FB4E}">
      <dgm:prSet phldrT="[Текст]" custT="1"/>
      <dgm:spPr/>
      <dgm:t>
        <a:bodyPr/>
        <a:lstStyle/>
        <a:p>
          <a:pPr algn="l"/>
          <a:r>
            <a:rPr lang="ru-RU" sz="1200" dirty="0">
              <a:latin typeface="Arial Narrow" panose="020B0606020202030204" pitchFamily="34" charset="0"/>
            </a:rPr>
            <a:t>Ассоциация разработчиков и пользователей искусственного интеллекта  «Национальная база медицинских знаний» (</a:t>
          </a:r>
          <a:r>
            <a:rPr lang="ru-RU" sz="1200" b="1" dirty="0">
              <a:latin typeface="Arial Narrow" panose="020B0606020202030204" pitchFamily="34" charset="0"/>
            </a:rPr>
            <a:t>Ассоциация НБМЗ</a:t>
          </a:r>
          <a:r>
            <a:rPr lang="ru-RU" sz="1200" dirty="0">
              <a:latin typeface="Arial Narrow" panose="020B0606020202030204" pitchFamily="34" charset="0"/>
            </a:rPr>
            <a:t>)</a:t>
          </a:r>
        </a:p>
      </dgm:t>
    </dgm:pt>
    <dgm:pt modelId="{65E18FC9-2433-44B5-96F9-6823C6D5733A}" type="parTrans" cxnId="{B479E0DB-7311-47AC-BA75-B057B1885970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69F4E490-EF41-4F25-A9EB-27276A0A80A4}" type="sibTrans" cxnId="{B479E0DB-7311-47AC-BA75-B057B1885970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85B9F1E6-AB08-495F-A184-AF134941F7A9}">
      <dgm:prSet phldrT="[Текст]" custT="1"/>
      <dgm:spPr/>
      <dgm:t>
        <a:bodyPr/>
        <a:lstStyle/>
        <a:p>
          <a:pPr algn="l"/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16 октября 2018 </a:t>
          </a:r>
        </a:p>
      </dgm:t>
    </dgm:pt>
    <dgm:pt modelId="{71E512B5-BBDF-4997-9817-AC05E20994FA}" type="parTrans" cxnId="{A9C10561-17E7-46CA-B112-320B62553F82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06DFFE45-76E9-4787-AB9A-60EEFEC4CD98}" type="sibTrans" cxnId="{A9C10561-17E7-46CA-B112-320B62553F82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E4315A43-3B20-4483-9BC0-C6F308ED4064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200" b="1" dirty="0">
              <a:latin typeface="Arial Narrow" panose="020B0606020202030204" pitchFamily="34" charset="0"/>
            </a:rPr>
            <a:t>Смотр проектов в области </a:t>
          </a:r>
          <a:r>
            <a:rPr lang="ru-RU" sz="1200" dirty="0">
              <a:latin typeface="Arial Narrow" panose="020B0606020202030204" pitchFamily="34" charset="0"/>
            </a:rPr>
            <a:t>систем поддержки принятия врачебных решений (</a:t>
          </a:r>
          <a:r>
            <a:rPr lang="ru-RU" sz="1200" b="1" dirty="0">
              <a:latin typeface="Arial Narrow" panose="020B0606020202030204" pitchFamily="34" charset="0"/>
            </a:rPr>
            <a:t>СППВР</a:t>
          </a:r>
          <a:r>
            <a:rPr lang="ru-RU" sz="1200" dirty="0">
              <a:latin typeface="Arial Narrow" panose="020B0606020202030204" pitchFamily="34" charset="0"/>
            </a:rPr>
            <a:t>) </a:t>
          </a:r>
        </a:p>
        <a:p>
          <a:pPr algn="l">
            <a:spcAft>
              <a:spcPts val="0"/>
            </a:spcAft>
          </a:pPr>
          <a:r>
            <a:rPr lang="ru-RU" sz="1000" i="1" dirty="0">
              <a:latin typeface="Arial Narrow" panose="020B0606020202030204" pitchFamily="34" charset="0"/>
            </a:rPr>
            <a:t>(Технопарк </a:t>
          </a:r>
          <a:r>
            <a:rPr lang="ru-RU" sz="1000" i="1" dirty="0" err="1">
              <a:latin typeface="Arial Narrow" panose="020B0606020202030204" pitchFamily="34" charset="0"/>
            </a:rPr>
            <a:t>Сколково</a:t>
          </a:r>
          <a:r>
            <a:rPr lang="ru-RU" sz="1000" i="1" dirty="0">
              <a:latin typeface="Arial Narrow" panose="020B0606020202030204" pitchFamily="34" charset="0"/>
            </a:rPr>
            <a:t>, Московский международный форум «Открытые инновации»)</a:t>
          </a:r>
        </a:p>
      </dgm:t>
    </dgm:pt>
    <dgm:pt modelId="{6A2634D3-DE88-4851-B890-0AE3D032638D}" type="parTrans" cxnId="{A3B8DABB-77A8-4995-A87F-DF6A9D5989E6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50C44E99-2B3A-4E83-9609-942A2B6E95F6}" type="sibTrans" cxnId="{A3B8DABB-77A8-4995-A87F-DF6A9D5989E6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8D2A0BA0-19F4-46AA-BF6F-BD5CD636FE59}">
      <dgm:prSet phldrT="[Текст]" custT="1"/>
      <dgm:spPr/>
      <dgm:t>
        <a:bodyPr/>
        <a:lstStyle/>
        <a:p>
          <a:pPr algn="l"/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12 декабря 2018 </a:t>
          </a:r>
        </a:p>
      </dgm:t>
    </dgm:pt>
    <dgm:pt modelId="{90A1CE44-F03D-4FC3-BD85-5514088140BB}" type="parTrans" cxnId="{0F25897D-C8FA-4F37-B159-F742A9AC3E8E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E0CC49A7-0C49-4BF0-8059-FCD0929064AF}" type="sibTrans" cxnId="{0F25897D-C8FA-4F37-B159-F742A9AC3E8E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801B2FD8-D82B-4735-8FA2-EE17A3C79C69}">
      <dgm:prSet phldrT="[Текст]" custT="1"/>
      <dgm:spPr/>
      <dgm:t>
        <a:bodyPr/>
        <a:lstStyle/>
        <a:p>
          <a:pPr algn="l"/>
          <a:r>
            <a:rPr lang="ru-RU" sz="1200" b="1" dirty="0">
              <a:latin typeface="Arial Narrow" panose="020B0606020202030204" pitchFamily="34" charset="0"/>
            </a:rPr>
            <a:t>Соглашение  о сотрудничестве        </a:t>
          </a:r>
          <a:r>
            <a:rPr lang="ru-RU" sz="1200" b="0" dirty="0">
              <a:latin typeface="Arial Narrow" panose="020B0606020202030204" pitchFamily="34" charset="0"/>
            </a:rPr>
            <a:t>в области здравоохранения между Ассоциацией НБМЗ и Правительством ЯНАО</a:t>
          </a:r>
        </a:p>
      </dgm:t>
    </dgm:pt>
    <dgm:pt modelId="{7A35C813-FE1B-4BE5-AA63-C0B6BF00D198}" type="parTrans" cxnId="{70A06C04-5D57-4363-9BD4-89886B31C5B1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AA57C244-FA89-4A8C-B368-7E63818AA236}" type="sibTrans" cxnId="{70A06C04-5D57-4363-9BD4-89886B31C5B1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F79C0C7C-8625-4ABA-847F-A33B93FAE170}">
      <dgm:prSet phldrT="[Текст]" custT="1"/>
      <dgm:spPr/>
      <dgm:t>
        <a:bodyPr/>
        <a:lstStyle/>
        <a:p>
          <a:pPr algn="l">
            <a:spcBef>
              <a:spcPct val="0"/>
            </a:spcBef>
            <a:spcAft>
              <a:spcPts val="0"/>
            </a:spcAft>
          </a:pPr>
          <a:r>
            <a:rPr lang="ru-RU" sz="1200" dirty="0">
              <a:sym typeface="Symbol" panose="05050102010706020507" pitchFamily="18" charset="2"/>
            </a:rPr>
            <a:t></a:t>
          </a:r>
          <a:r>
            <a:rPr lang="en-US" sz="1200" dirty="0">
              <a:sym typeface="Symbol" panose="05050102010706020507" pitchFamily="18" charset="2"/>
            </a:rPr>
            <a:t> </a:t>
          </a:r>
          <a:r>
            <a:rPr lang="ru-RU" sz="1200" b="1" dirty="0">
              <a:latin typeface="Arial Narrow" panose="020B0606020202030204" pitchFamily="34" charset="0"/>
            </a:rPr>
            <a:t>«</a:t>
          </a:r>
          <a:r>
            <a:rPr lang="en-US" sz="1200" b="1" dirty="0" err="1">
              <a:latin typeface="Arial Narrow" panose="020B0606020202030204" pitchFamily="34" charset="0"/>
            </a:rPr>
            <a:t>Botkin</a:t>
          </a:r>
          <a:r>
            <a:rPr lang="ru-RU" sz="1200" b="1" dirty="0">
              <a:latin typeface="Arial Narrow" panose="020B0606020202030204" pitchFamily="34" charset="0"/>
            </a:rPr>
            <a:t>.</a:t>
          </a:r>
          <a:r>
            <a:rPr lang="en-US" sz="1200" b="1" dirty="0">
              <a:latin typeface="Arial Narrow" panose="020B0606020202030204" pitchFamily="34" charset="0"/>
            </a:rPr>
            <a:t>Ai</a:t>
          </a:r>
          <a:r>
            <a:rPr lang="ru-RU" sz="1200" b="1" dirty="0">
              <a:latin typeface="Arial Narrow" panose="020B0606020202030204" pitchFamily="34" charset="0"/>
            </a:rPr>
            <a:t>» 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ru-RU" sz="1000" i="1" dirty="0">
              <a:latin typeface="Arial Narrow" panose="020B0606020202030204" pitchFamily="34" charset="0"/>
            </a:rPr>
            <a:t>автоматическое выявление патологических проявлений в рентгенологических исследованиях, КТ и МРТ, </a:t>
          </a:r>
          <a:r>
            <a:rPr lang="ru-RU" sz="1000" i="1" dirty="0" err="1">
              <a:latin typeface="Arial Narrow" panose="020B0606020202030204" pitchFamily="34" charset="0"/>
            </a:rPr>
            <a:t>маммограмм</a:t>
          </a:r>
          <a:endParaRPr lang="ru-RU" sz="1000" i="1" dirty="0">
            <a:latin typeface="Arial Narrow" panose="020B0606020202030204" pitchFamily="34" charset="0"/>
          </a:endParaRP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ru-RU" sz="1200" dirty="0">
              <a:sym typeface="Symbol" panose="05050102010706020507" pitchFamily="18" charset="2"/>
            </a:rPr>
            <a:t></a:t>
          </a:r>
          <a:r>
            <a:rPr lang="en-US" sz="1200" dirty="0">
              <a:sym typeface="Symbol" panose="05050102010706020507" pitchFamily="18" charset="2"/>
            </a:rPr>
            <a:t> </a:t>
          </a:r>
          <a:r>
            <a:rPr lang="ru-RU" sz="1200" b="1" dirty="0">
              <a:latin typeface="Arial Narrow" panose="020B0606020202030204" pitchFamily="34" charset="0"/>
            </a:rPr>
            <a:t>«</a:t>
          </a:r>
          <a:r>
            <a:rPr lang="en-US" sz="1200" b="1" dirty="0">
              <a:latin typeface="Arial Narrow" panose="020B0606020202030204" pitchFamily="34" charset="0"/>
            </a:rPr>
            <a:t>Webiomed</a:t>
          </a:r>
          <a:r>
            <a:rPr lang="ru-RU" sz="1200" b="1" dirty="0">
              <a:latin typeface="Arial Narrow" panose="020B0606020202030204" pitchFamily="34" charset="0"/>
            </a:rPr>
            <a:t>» 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ru-RU" sz="1000" i="1" dirty="0">
              <a:latin typeface="Arial Narrow" panose="020B0606020202030204" pitchFamily="34" charset="0"/>
            </a:rPr>
            <a:t>автоматическая оценка показателей здоровья пациента</a:t>
          </a:r>
        </a:p>
      </dgm:t>
    </dgm:pt>
    <dgm:pt modelId="{4AEDEE06-410A-4154-AC5D-B0442C8BD1D5}" type="parTrans" cxnId="{BB8B8521-AF40-41DB-9504-DF4D15276387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F98CB742-1CE1-4AF9-AB43-B216FF3516B5}" type="sibTrans" cxnId="{BB8B8521-AF40-41DB-9504-DF4D15276387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B4739DE0-35E5-4D6C-B288-424CE51BEC1B}">
      <dgm:prSet phldrT="[Текст]" custT="1"/>
      <dgm:spPr/>
      <dgm:t>
        <a:bodyPr/>
        <a:lstStyle/>
        <a:p>
          <a:pPr algn="l"/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Выбор продуктов</a:t>
          </a:r>
        </a:p>
      </dgm:t>
    </dgm:pt>
    <dgm:pt modelId="{484D82FF-E381-45AD-9E9B-776321D800B5}" type="parTrans" cxnId="{48CCA2F1-C1C9-4E8A-AD6F-06D524E42D7F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CCEC7566-6FBA-43F8-886A-5E8F80B7C266}" type="sibTrans" cxnId="{48CCA2F1-C1C9-4E8A-AD6F-06D524E42D7F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32AA828B-D38E-42AE-9381-43BA0206281D}">
      <dgm:prSet phldrT="[Текст]" custT="1"/>
      <dgm:spPr/>
      <dgm:t>
        <a:bodyPr/>
        <a:lstStyle/>
        <a:p>
          <a:pPr algn="l">
            <a:spcBef>
              <a:spcPct val="0"/>
            </a:spcBef>
            <a:spcAft>
              <a:spcPts val="0"/>
            </a:spcAft>
          </a:pP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26 декабря 2018</a:t>
          </a:r>
        </a:p>
      </dgm:t>
    </dgm:pt>
    <dgm:pt modelId="{E4EADD24-C59B-43C2-9F9C-8EFFE058F345}" type="parTrans" cxnId="{076C1BDA-F96E-4FF6-8264-3E7D686CD926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DA04389B-730A-4C23-BDDD-5066D55DFA30}" type="sibTrans" cxnId="{076C1BDA-F96E-4FF6-8264-3E7D686CD926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67DEEFEC-DB2B-492D-AA2C-EFE650A09808}">
      <dgm:prSet phldrT="[Текст]" custT="1"/>
      <dgm:spPr/>
      <dgm:t>
        <a:bodyPr/>
        <a:lstStyle/>
        <a:p>
          <a:pPr algn="l">
            <a:spcBef>
              <a:spcPct val="0"/>
            </a:spcBef>
            <a:spcAft>
              <a:spcPts val="0"/>
            </a:spcAft>
          </a:pPr>
          <a:r>
            <a:rPr lang="ru-RU" sz="1200" b="1" dirty="0">
              <a:latin typeface="Arial Narrow" panose="020B0606020202030204" pitchFamily="34" charset="0"/>
            </a:rPr>
            <a:t>Приказ</a:t>
          </a:r>
          <a:r>
            <a:rPr lang="ru-RU" sz="1200" dirty="0">
              <a:latin typeface="Arial Narrow" panose="020B0606020202030204" pitchFamily="34" charset="0"/>
            </a:rPr>
            <a:t> департамента здравоохранения </a:t>
          </a:r>
          <a:r>
            <a:rPr lang="ru-RU" sz="1200" b="1" dirty="0">
              <a:latin typeface="Arial Narrow" panose="020B0606020202030204" pitchFamily="34" charset="0"/>
            </a:rPr>
            <a:t>о начале пилотного проекта</a:t>
          </a:r>
          <a:r>
            <a:rPr lang="ru-RU" sz="1200" dirty="0">
              <a:latin typeface="Arial Narrow" panose="020B0606020202030204" pitchFamily="34" charset="0"/>
            </a:rPr>
            <a:t> по внедрению СППВР и методов искусственного интеллекта (ИИ) в сфере здравоохранения</a:t>
          </a:r>
        </a:p>
      </dgm:t>
    </dgm:pt>
    <dgm:pt modelId="{447E9463-5925-43DD-8304-877EB8DF469C}" type="parTrans" cxnId="{812F37BB-9A4D-4764-A1C3-8E4DCBCD1182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AC3301C2-C9CF-4A75-BD19-F94C478F5EA5}" type="sibTrans" cxnId="{812F37BB-9A4D-4764-A1C3-8E4DCBCD1182}">
      <dgm:prSet/>
      <dgm:spPr/>
      <dgm:t>
        <a:bodyPr/>
        <a:lstStyle/>
        <a:p>
          <a:pPr algn="l"/>
          <a:endParaRPr lang="ru-RU" sz="1100">
            <a:latin typeface="Arial Narrow" panose="020B0606020202030204" pitchFamily="34" charset="0"/>
          </a:endParaRPr>
        </a:p>
      </dgm:t>
    </dgm:pt>
    <dgm:pt modelId="{C45E9A78-252D-4412-95C5-098783FB7B86}" type="pres">
      <dgm:prSet presAssocID="{4AEFA148-A59E-41BD-B7A0-FED0655CB35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E9616F-27BF-4EB9-B7C0-54246AD7CA44}" type="pres">
      <dgm:prSet presAssocID="{821750CF-137E-4F21-9EAC-2D069ED83A3B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300AD-44F7-48C7-BF72-E7B1EDA9B292}" type="pres">
      <dgm:prSet presAssocID="{821750CF-137E-4F21-9EAC-2D069ED83A3B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D2330-FEA2-4765-BFB4-E68C74E87E15}" type="pres">
      <dgm:prSet presAssocID="{85B9F1E6-AB08-495F-A184-AF134941F7A9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5DDE9-E175-4656-AD3A-12E6B3D2F57B}" type="pres">
      <dgm:prSet presAssocID="{85B9F1E6-AB08-495F-A184-AF134941F7A9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FDAD8-8FD5-4AB9-AB08-5914EB199194}" type="pres">
      <dgm:prSet presAssocID="{8D2A0BA0-19F4-46AA-BF6F-BD5CD636FE59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C49EC-41A3-456D-B389-75D5D05FED48}" type="pres">
      <dgm:prSet presAssocID="{8D2A0BA0-19F4-46AA-BF6F-BD5CD636FE59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37D5E-731C-493E-8BA0-35A0C5961635}" type="pres">
      <dgm:prSet presAssocID="{B4739DE0-35E5-4D6C-B288-424CE51BEC1B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D7AB7-D245-44F9-B65B-954D192AB3CE}" type="pres">
      <dgm:prSet presAssocID="{B4739DE0-35E5-4D6C-B288-424CE51BEC1B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9856A-B0DF-432F-9EA2-1FCF741E8899}" type="pres">
      <dgm:prSet presAssocID="{32AA828B-D38E-42AE-9381-43BA0206281D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C14B4-DDD4-44DE-93ED-F93F474B4080}" type="pres">
      <dgm:prSet presAssocID="{32AA828B-D38E-42AE-9381-43BA0206281D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3E3BDF-6E55-4C64-B1FD-169B0683625C}" type="presOf" srcId="{85B9F1E6-AB08-495F-A184-AF134941F7A9}" destId="{7F9D2330-FEA2-4765-BFB4-E68C74E87E15}" srcOrd="0" destOrd="0" presId="urn:microsoft.com/office/officeart/2009/3/layout/IncreasingArrowsProcess"/>
    <dgm:cxn modelId="{076C1BDA-F96E-4FF6-8264-3E7D686CD926}" srcId="{4AEFA148-A59E-41BD-B7A0-FED0655CB357}" destId="{32AA828B-D38E-42AE-9381-43BA0206281D}" srcOrd="4" destOrd="0" parTransId="{E4EADD24-C59B-43C2-9F9C-8EFFE058F345}" sibTransId="{DA04389B-730A-4C23-BDDD-5066D55DFA30}"/>
    <dgm:cxn modelId="{48CCA2F1-C1C9-4E8A-AD6F-06D524E42D7F}" srcId="{4AEFA148-A59E-41BD-B7A0-FED0655CB357}" destId="{B4739DE0-35E5-4D6C-B288-424CE51BEC1B}" srcOrd="3" destOrd="0" parTransId="{484D82FF-E381-45AD-9E9B-776321D800B5}" sibTransId="{CCEC7566-6FBA-43F8-886A-5E8F80B7C266}"/>
    <dgm:cxn modelId="{A3B8DABB-77A8-4995-A87F-DF6A9D5989E6}" srcId="{85B9F1E6-AB08-495F-A184-AF134941F7A9}" destId="{E4315A43-3B20-4483-9BC0-C6F308ED4064}" srcOrd="0" destOrd="0" parTransId="{6A2634D3-DE88-4851-B890-0AE3D032638D}" sibTransId="{50C44E99-2B3A-4E83-9609-942A2B6E95F6}"/>
    <dgm:cxn modelId="{898BF4AE-7F2E-4619-A2E4-57E44B70C8B0}" type="presOf" srcId="{67DEEFEC-DB2B-492D-AA2C-EFE650A09808}" destId="{271C14B4-DDD4-44DE-93ED-F93F474B4080}" srcOrd="0" destOrd="0" presId="urn:microsoft.com/office/officeart/2009/3/layout/IncreasingArrowsProcess"/>
    <dgm:cxn modelId="{BB8B8521-AF40-41DB-9504-DF4D15276387}" srcId="{B4739DE0-35E5-4D6C-B288-424CE51BEC1B}" destId="{F79C0C7C-8625-4ABA-847F-A33B93FAE170}" srcOrd="0" destOrd="0" parTransId="{4AEDEE06-410A-4154-AC5D-B0442C8BD1D5}" sibTransId="{F98CB742-1CE1-4AF9-AB43-B216FF3516B5}"/>
    <dgm:cxn modelId="{2C025E0C-3CA5-48D5-93A7-1E06D0D3D58B}" type="presOf" srcId="{96EC69BD-A1F0-4D93-A371-5BE9C8C9FB4E}" destId="{67E300AD-44F7-48C7-BF72-E7B1EDA9B292}" srcOrd="0" destOrd="0" presId="urn:microsoft.com/office/officeart/2009/3/layout/IncreasingArrowsProcess"/>
    <dgm:cxn modelId="{A9C10561-17E7-46CA-B112-320B62553F82}" srcId="{4AEFA148-A59E-41BD-B7A0-FED0655CB357}" destId="{85B9F1E6-AB08-495F-A184-AF134941F7A9}" srcOrd="1" destOrd="0" parTransId="{71E512B5-BBDF-4997-9817-AC05E20994FA}" sibTransId="{06DFFE45-76E9-4787-AB9A-60EEFEC4CD98}"/>
    <dgm:cxn modelId="{DD65A13B-5BE7-4135-A273-D496F8A238AD}" srcId="{4AEFA148-A59E-41BD-B7A0-FED0655CB357}" destId="{821750CF-137E-4F21-9EAC-2D069ED83A3B}" srcOrd="0" destOrd="0" parTransId="{F0DD38F4-CBC2-4DBE-8C0D-7EF8F4230801}" sibTransId="{0D884080-0230-4822-A414-730E79B56AA3}"/>
    <dgm:cxn modelId="{B479E0DB-7311-47AC-BA75-B057B1885970}" srcId="{821750CF-137E-4F21-9EAC-2D069ED83A3B}" destId="{96EC69BD-A1F0-4D93-A371-5BE9C8C9FB4E}" srcOrd="0" destOrd="0" parTransId="{65E18FC9-2433-44B5-96F9-6823C6D5733A}" sibTransId="{69F4E490-EF41-4F25-A9EB-27276A0A80A4}"/>
    <dgm:cxn modelId="{70A06C04-5D57-4363-9BD4-89886B31C5B1}" srcId="{8D2A0BA0-19F4-46AA-BF6F-BD5CD636FE59}" destId="{801B2FD8-D82B-4735-8FA2-EE17A3C79C69}" srcOrd="0" destOrd="0" parTransId="{7A35C813-FE1B-4BE5-AA63-C0B6BF00D198}" sibTransId="{AA57C244-FA89-4A8C-B368-7E63818AA236}"/>
    <dgm:cxn modelId="{564D2BC0-D658-4998-B973-E780570A0616}" type="presOf" srcId="{801B2FD8-D82B-4735-8FA2-EE17A3C79C69}" destId="{F9DC49EC-41A3-456D-B389-75D5D05FED48}" srcOrd="0" destOrd="0" presId="urn:microsoft.com/office/officeart/2009/3/layout/IncreasingArrowsProcess"/>
    <dgm:cxn modelId="{0F25897D-C8FA-4F37-B159-F742A9AC3E8E}" srcId="{4AEFA148-A59E-41BD-B7A0-FED0655CB357}" destId="{8D2A0BA0-19F4-46AA-BF6F-BD5CD636FE59}" srcOrd="2" destOrd="0" parTransId="{90A1CE44-F03D-4FC3-BD85-5514088140BB}" sibTransId="{E0CC49A7-0C49-4BF0-8059-FCD0929064AF}"/>
    <dgm:cxn modelId="{07CC6E8F-4E10-439A-B076-D5AE4AF893CB}" type="presOf" srcId="{E4315A43-3B20-4483-9BC0-C6F308ED4064}" destId="{62C5DDE9-E175-4656-AD3A-12E6B3D2F57B}" srcOrd="0" destOrd="0" presId="urn:microsoft.com/office/officeart/2009/3/layout/IncreasingArrowsProcess"/>
    <dgm:cxn modelId="{BB230D56-B66E-4541-AE52-40792DF92D38}" type="presOf" srcId="{B4739DE0-35E5-4D6C-B288-424CE51BEC1B}" destId="{5E037D5E-731C-493E-8BA0-35A0C5961635}" srcOrd="0" destOrd="0" presId="urn:microsoft.com/office/officeart/2009/3/layout/IncreasingArrowsProcess"/>
    <dgm:cxn modelId="{49F8A29C-063B-4A9C-8672-D97E3BD12583}" type="presOf" srcId="{8D2A0BA0-19F4-46AA-BF6F-BD5CD636FE59}" destId="{EEFFDAD8-8FD5-4AB9-AB08-5914EB199194}" srcOrd="0" destOrd="0" presId="urn:microsoft.com/office/officeart/2009/3/layout/IncreasingArrowsProcess"/>
    <dgm:cxn modelId="{6E21AC62-8AD4-43E2-B790-DB8124E679F9}" type="presOf" srcId="{F79C0C7C-8625-4ABA-847F-A33B93FAE170}" destId="{DABD7AB7-D245-44F9-B65B-954D192AB3CE}" srcOrd="0" destOrd="0" presId="urn:microsoft.com/office/officeart/2009/3/layout/IncreasingArrowsProcess"/>
    <dgm:cxn modelId="{5AEA9638-444E-4BDE-9C82-13193AFA4F10}" type="presOf" srcId="{821750CF-137E-4F21-9EAC-2D069ED83A3B}" destId="{5FE9616F-27BF-4EB9-B7C0-54246AD7CA44}" srcOrd="0" destOrd="0" presId="urn:microsoft.com/office/officeart/2009/3/layout/IncreasingArrowsProcess"/>
    <dgm:cxn modelId="{29C5CF9E-63D7-4268-8FB7-B2727597AE49}" type="presOf" srcId="{32AA828B-D38E-42AE-9381-43BA0206281D}" destId="{0D69856A-B0DF-432F-9EA2-1FCF741E8899}" srcOrd="0" destOrd="0" presId="urn:microsoft.com/office/officeart/2009/3/layout/IncreasingArrowsProcess"/>
    <dgm:cxn modelId="{DDC9F28B-806E-4AF0-B483-B7BB9AEB785E}" type="presOf" srcId="{4AEFA148-A59E-41BD-B7A0-FED0655CB357}" destId="{C45E9A78-252D-4412-95C5-098783FB7B86}" srcOrd="0" destOrd="0" presId="urn:microsoft.com/office/officeart/2009/3/layout/IncreasingArrowsProcess"/>
    <dgm:cxn modelId="{812F37BB-9A4D-4764-A1C3-8E4DCBCD1182}" srcId="{32AA828B-D38E-42AE-9381-43BA0206281D}" destId="{67DEEFEC-DB2B-492D-AA2C-EFE650A09808}" srcOrd="0" destOrd="0" parTransId="{447E9463-5925-43DD-8304-877EB8DF469C}" sibTransId="{AC3301C2-C9CF-4A75-BD19-F94C478F5EA5}"/>
    <dgm:cxn modelId="{96D04B26-C2BD-40EF-9A4A-9B3C42F4249D}" type="presParOf" srcId="{C45E9A78-252D-4412-95C5-098783FB7B86}" destId="{5FE9616F-27BF-4EB9-B7C0-54246AD7CA44}" srcOrd="0" destOrd="0" presId="urn:microsoft.com/office/officeart/2009/3/layout/IncreasingArrowsProcess"/>
    <dgm:cxn modelId="{24EB58C4-81EB-4ACC-9DC7-E8A8E1798DE4}" type="presParOf" srcId="{C45E9A78-252D-4412-95C5-098783FB7B86}" destId="{67E300AD-44F7-48C7-BF72-E7B1EDA9B292}" srcOrd="1" destOrd="0" presId="urn:microsoft.com/office/officeart/2009/3/layout/IncreasingArrowsProcess"/>
    <dgm:cxn modelId="{CD06B289-AEDE-41D7-9CAF-110FF217E79C}" type="presParOf" srcId="{C45E9A78-252D-4412-95C5-098783FB7B86}" destId="{7F9D2330-FEA2-4765-BFB4-E68C74E87E15}" srcOrd="2" destOrd="0" presId="urn:microsoft.com/office/officeart/2009/3/layout/IncreasingArrowsProcess"/>
    <dgm:cxn modelId="{DB718520-8711-425D-8C67-F70EAC0254E1}" type="presParOf" srcId="{C45E9A78-252D-4412-95C5-098783FB7B86}" destId="{62C5DDE9-E175-4656-AD3A-12E6B3D2F57B}" srcOrd="3" destOrd="0" presId="urn:microsoft.com/office/officeart/2009/3/layout/IncreasingArrowsProcess"/>
    <dgm:cxn modelId="{5A438FB4-E3AB-4803-8060-AE459F7CCB40}" type="presParOf" srcId="{C45E9A78-252D-4412-95C5-098783FB7B86}" destId="{EEFFDAD8-8FD5-4AB9-AB08-5914EB199194}" srcOrd="4" destOrd="0" presId="urn:microsoft.com/office/officeart/2009/3/layout/IncreasingArrowsProcess"/>
    <dgm:cxn modelId="{EC922FCB-C65A-4052-BA1E-1F63C1CE4FBB}" type="presParOf" srcId="{C45E9A78-252D-4412-95C5-098783FB7B86}" destId="{F9DC49EC-41A3-456D-B389-75D5D05FED48}" srcOrd="5" destOrd="0" presId="urn:microsoft.com/office/officeart/2009/3/layout/IncreasingArrowsProcess"/>
    <dgm:cxn modelId="{6174CF7D-D3B4-4BAB-B5A3-6616C7339F54}" type="presParOf" srcId="{C45E9A78-252D-4412-95C5-098783FB7B86}" destId="{5E037D5E-731C-493E-8BA0-35A0C5961635}" srcOrd="6" destOrd="0" presId="urn:microsoft.com/office/officeart/2009/3/layout/IncreasingArrowsProcess"/>
    <dgm:cxn modelId="{815B4E95-4FF6-4B9E-BB37-D68B173CA86E}" type="presParOf" srcId="{C45E9A78-252D-4412-95C5-098783FB7B86}" destId="{DABD7AB7-D245-44F9-B65B-954D192AB3CE}" srcOrd="7" destOrd="0" presId="urn:microsoft.com/office/officeart/2009/3/layout/IncreasingArrowsProcess"/>
    <dgm:cxn modelId="{B72252AD-8596-4638-ADEE-115412065390}" type="presParOf" srcId="{C45E9A78-252D-4412-95C5-098783FB7B86}" destId="{0D69856A-B0DF-432F-9EA2-1FCF741E8899}" srcOrd="8" destOrd="0" presId="urn:microsoft.com/office/officeart/2009/3/layout/IncreasingArrowsProcess"/>
    <dgm:cxn modelId="{C0F9FE13-F3BD-4E53-BB97-D5D9ACB9DA62}" type="presParOf" srcId="{C45E9A78-252D-4412-95C5-098783FB7B86}" destId="{271C14B4-DDD4-44DE-93ED-F93F474B4080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D1802F-6A5E-421B-AF10-4E6C676C8F5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C3A541B-C0DC-471E-A544-1606B35703AE}">
      <dgm:prSet phldrT="[Текст]" custT="1"/>
      <dgm:spPr>
        <a:solidFill>
          <a:srgbClr val="D2333B"/>
        </a:solidFill>
      </dgm:spPr>
      <dgm:t>
        <a:bodyPr/>
        <a:lstStyle/>
        <a:p>
          <a:r>
            <a:rPr lang="ru-RU" sz="1200" i="0" dirty="0">
              <a:latin typeface="Arial Narrow" panose="020B0606020202030204" pitchFamily="34" charset="0"/>
            </a:rPr>
            <a:t>Цель исследования</a:t>
          </a:r>
        </a:p>
      </dgm:t>
    </dgm:pt>
    <dgm:pt modelId="{17D630DD-F5AD-40A4-A60F-B54A93492675}" type="parTrans" cxnId="{D247810F-DC37-4C18-85FE-1609D22292A1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06F969E2-6FD5-4AA5-BF77-54A54FFA2F3B}" type="sibTrans" cxnId="{D247810F-DC37-4C18-85FE-1609D22292A1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8ADD2A38-ED12-4A82-9BA4-FDB092B01F5E}">
      <dgm:prSet phldrT="[Текст]"/>
      <dgm:spPr/>
      <dgm:t>
        <a:bodyPr/>
        <a:lstStyle/>
        <a:p>
          <a:pPr algn="just"/>
          <a:r>
            <a:rPr lang="ru-RU" dirty="0">
              <a:latin typeface="Arial Narrow" panose="020B0606020202030204" pitchFamily="34" charset="0"/>
            </a:rPr>
            <a:t>анализ точности оценки сердечно-сосудистых рисков практикующими врачами по сравнению с оценкой, которую дает система поддержки принятия врачебных решений </a:t>
          </a:r>
          <a:r>
            <a:rPr lang="en" dirty="0">
              <a:latin typeface="Arial Narrow" panose="020B0606020202030204" pitchFamily="34" charset="0"/>
            </a:rPr>
            <a:t>Webiomed</a:t>
          </a:r>
          <a:endParaRPr lang="ru-RU" b="1" i="0" dirty="0">
            <a:latin typeface="Arial Narrow" panose="020B0606020202030204" pitchFamily="34" charset="0"/>
          </a:endParaRPr>
        </a:p>
      </dgm:t>
    </dgm:pt>
    <dgm:pt modelId="{8203A884-BD3A-46E3-878B-831C796F86C3}" type="parTrans" cxnId="{443C376C-2C4C-419C-A6B8-DB602B333E58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BA1014CF-6809-4E25-B579-D516020FFDC6}" type="sibTrans" cxnId="{443C376C-2C4C-419C-A6B8-DB602B333E58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BCBB218F-8093-4EC2-9457-FB447D1A98A3}">
      <dgm:prSet phldrT="[Текст]"/>
      <dgm:spPr/>
      <dgm:t>
        <a:bodyPr/>
        <a:lstStyle/>
        <a:p>
          <a:pPr algn="just"/>
          <a:r>
            <a:rPr lang="ru-RU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dirty="0">
              <a:latin typeface="Arial Narrow" panose="020B0606020202030204" pitchFamily="34" charset="0"/>
            </a:rPr>
            <a:t>100 </a:t>
          </a:r>
          <a:r>
            <a:rPr lang="ru-RU" dirty="0" err="1">
              <a:latin typeface="Arial Narrow" panose="020B0606020202030204" pitchFamily="34" charset="0"/>
            </a:rPr>
            <a:t>деперсонифицированных</a:t>
          </a:r>
          <a:r>
            <a:rPr lang="ru-RU" dirty="0">
              <a:latin typeface="Arial Narrow" panose="020B0606020202030204" pitchFamily="34" charset="0"/>
            </a:rPr>
            <a:t> </a:t>
          </a:r>
          <a:r>
            <a:rPr lang="ru-RU" b="1" dirty="0">
              <a:latin typeface="Arial Narrow" panose="020B0606020202030204" pitchFamily="34" charset="0"/>
            </a:rPr>
            <a:t>анкет</a:t>
          </a:r>
          <a:r>
            <a:rPr lang="ru-RU" dirty="0">
              <a:latin typeface="Arial Narrow" panose="020B0606020202030204" pitchFamily="34" charset="0"/>
            </a:rPr>
            <a:t> пациентов</a:t>
          </a:r>
          <a:endParaRPr lang="ru-RU" i="0" dirty="0">
            <a:latin typeface="Arial Narrow" panose="020B0606020202030204" pitchFamily="34" charset="0"/>
          </a:endParaRPr>
        </a:p>
      </dgm:t>
    </dgm:pt>
    <dgm:pt modelId="{4AA3F967-97EE-4F7F-8A3E-F60DFDD84F28}" type="parTrans" cxnId="{31F86DA2-A62D-4DDD-AA6C-2F1B949D19C0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22DB8744-AB6A-41FA-868B-1CE8C673E8FF}" type="sibTrans" cxnId="{31F86DA2-A62D-4DDD-AA6C-2F1B949D19C0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4DEF3D59-BB80-471C-AC30-2F82668C5C69}">
      <dgm:prSet phldrT="[Текст]" custT="1"/>
      <dgm:spPr>
        <a:solidFill>
          <a:srgbClr val="D2333B"/>
        </a:solidFill>
      </dgm:spPr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Участники исследования</a:t>
          </a:r>
          <a:endParaRPr lang="ru-RU" sz="1200" i="0" dirty="0">
            <a:latin typeface="Arial Narrow" panose="020B0606020202030204" pitchFamily="34" charset="0"/>
          </a:endParaRPr>
        </a:p>
      </dgm:t>
    </dgm:pt>
    <dgm:pt modelId="{81D9A4F5-B866-4C87-B02D-D2C77946BADC}" type="parTrans" cxnId="{4C65D7B9-5628-4E77-8DF0-B8DC3EFB7518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8C6024DE-F301-4D9F-9E06-5DF70B7E2DCC}" type="sibTrans" cxnId="{4C65D7B9-5628-4E77-8DF0-B8DC3EFB7518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026BBA36-24AD-43E0-B80B-01F5F3DF45F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dirty="0">
              <a:latin typeface="Arial Narrow" panose="020B0606020202030204" pitchFamily="34" charset="0"/>
            </a:rPr>
            <a:t>15 медицинских организаций</a:t>
          </a:r>
          <a:endParaRPr lang="ru-RU" i="0" spc="0" baseline="0" dirty="0">
            <a:latin typeface="Arial Narrow" panose="020B0606020202030204" pitchFamily="34" charset="0"/>
          </a:endParaRPr>
        </a:p>
      </dgm:t>
    </dgm:pt>
    <dgm:pt modelId="{C8D46671-6781-4FD8-8406-492254E827D6}" type="parTrans" cxnId="{3C9AB594-7986-493A-934C-0B44900D3E64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7A3103C8-618B-47C3-A67A-1F37143A6662}" type="sibTrans" cxnId="{3C9AB594-7986-493A-934C-0B44900D3E64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F3822054-5884-4FA2-AA3E-B15AB0EF9689}">
      <dgm:prSet phldrT="[Текст]"/>
      <dgm:spPr/>
      <dgm:t>
        <a:bodyPr/>
        <a:lstStyle/>
        <a:p>
          <a:pPr algn="just"/>
          <a:r>
            <a:rPr lang="ru-RU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dirty="0">
              <a:latin typeface="Arial Narrow" panose="020B0606020202030204" pitchFamily="34" charset="0"/>
            </a:rPr>
            <a:t>20 медицинских </a:t>
          </a:r>
          <a:r>
            <a:rPr lang="ru-RU" b="1" dirty="0">
              <a:latin typeface="Arial Narrow" panose="020B0606020202030204" pitchFamily="34" charset="0"/>
            </a:rPr>
            <a:t>параметров</a:t>
          </a:r>
          <a:r>
            <a:rPr lang="ru-RU" dirty="0">
              <a:latin typeface="Arial Narrow" panose="020B0606020202030204" pitchFamily="34" charset="0"/>
            </a:rPr>
            <a:t> в каждой анкете</a:t>
          </a:r>
          <a:endParaRPr lang="ru-RU" i="0" dirty="0">
            <a:latin typeface="Arial Narrow" panose="020B0606020202030204" pitchFamily="34" charset="0"/>
          </a:endParaRPr>
        </a:p>
      </dgm:t>
    </dgm:pt>
    <dgm:pt modelId="{AC99EE2E-C550-43DE-A380-5604E857E6DD}" type="parTrans" cxnId="{58B366A7-356B-4811-8CE0-5AD29925D49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63177EE-E2A6-48FE-82CE-D17795BBDF42}" type="sibTrans" cxnId="{58B366A7-356B-4811-8CE0-5AD29925D49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5FBE28B7-7BD3-4A7C-912F-00E07545F0F4}">
      <dgm:prSet phldrT="[Текст]"/>
      <dgm:spPr/>
      <dgm:t>
        <a:bodyPr/>
        <a:lstStyle/>
        <a:p>
          <a:pPr algn="just"/>
          <a:r>
            <a:rPr lang="ru-RU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dirty="0">
              <a:latin typeface="Arial Narrow" panose="020B0606020202030204" pitchFamily="34" charset="0"/>
            </a:rPr>
            <a:t>97 </a:t>
          </a:r>
          <a:r>
            <a:rPr lang="ru-RU" b="1" dirty="0">
              <a:latin typeface="Arial Narrow" panose="020B0606020202030204" pitchFamily="34" charset="0"/>
            </a:rPr>
            <a:t>врачей</a:t>
          </a:r>
          <a:r>
            <a:rPr lang="ru-RU" dirty="0">
              <a:latin typeface="Arial Narrow" panose="020B0606020202030204" pitchFamily="34" charset="0"/>
            </a:rPr>
            <a:t> приняли участие в исследовании</a:t>
          </a:r>
          <a:endParaRPr lang="ru-RU" i="0" dirty="0">
            <a:latin typeface="Arial Narrow" panose="020B0606020202030204" pitchFamily="34" charset="0"/>
          </a:endParaRPr>
        </a:p>
      </dgm:t>
    </dgm:pt>
    <dgm:pt modelId="{47EBDA82-FF06-46B1-B4C4-B4311D34AFB9}" type="parTrans" cxnId="{ACAA7F43-BB96-40CE-B9AA-D1ACC71C9BD4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0741E12-2348-42A5-80DC-DF9B285A9455}" type="sibTrans" cxnId="{ACAA7F43-BB96-40CE-B9AA-D1ACC71C9BD4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DDEAEA7-CF3A-49C4-9EA1-81A67793F375}">
      <dgm:prSet phldrT="[Текст]"/>
      <dgm:spPr/>
      <dgm:t>
        <a:bodyPr/>
        <a:lstStyle/>
        <a:p>
          <a:pPr algn="just"/>
          <a:r>
            <a:rPr lang="ru-RU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dirty="0">
              <a:latin typeface="Arial Narrow" panose="020B0606020202030204" pitchFamily="34" charset="0"/>
            </a:rPr>
            <a:t>1947 </a:t>
          </a:r>
          <a:r>
            <a:rPr lang="ru-RU" b="1" dirty="0">
              <a:latin typeface="Arial Narrow" panose="020B0606020202030204" pitchFamily="34" charset="0"/>
            </a:rPr>
            <a:t>оцененных врачами анкет </a:t>
          </a:r>
          <a:r>
            <a:rPr lang="ru-RU" dirty="0">
              <a:latin typeface="Arial Narrow" panose="020B0606020202030204" pitchFamily="34" charset="0"/>
            </a:rPr>
            <a:t>записано в БД исследования</a:t>
          </a:r>
          <a:endParaRPr lang="ru-RU" i="0" dirty="0">
            <a:latin typeface="Arial Narrow" panose="020B0606020202030204" pitchFamily="34" charset="0"/>
          </a:endParaRPr>
        </a:p>
      </dgm:t>
    </dgm:pt>
    <dgm:pt modelId="{BA87FB26-56DB-40BB-8AEF-5227FC238C62}" type="parTrans" cxnId="{34472344-2396-4BE1-B60B-4768BC5C58D9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408BB29B-8028-42B1-A075-63968C9D3FC5}" type="sibTrans" cxnId="{34472344-2396-4BE1-B60B-4768BC5C58D9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B657E67D-EE2D-40C9-A6BA-C87E761CF000}">
      <dgm:prSet phldrT="[Текст]"/>
      <dgm:spPr/>
      <dgm:t>
        <a:bodyPr/>
        <a:lstStyle/>
        <a:p>
          <a:pPr algn="just"/>
          <a:r>
            <a:rPr lang="ru-RU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dirty="0">
              <a:latin typeface="Arial Narrow" panose="020B0606020202030204" pitchFamily="34" charset="0"/>
            </a:rPr>
            <a:t>7788 </a:t>
          </a:r>
          <a:r>
            <a:rPr lang="ru-RU" b="1" dirty="0">
              <a:latin typeface="Arial Narrow" panose="020B0606020202030204" pitchFamily="34" charset="0"/>
            </a:rPr>
            <a:t>оценок риска </a:t>
          </a:r>
          <a:r>
            <a:rPr lang="ru-RU" dirty="0">
              <a:latin typeface="Arial Narrow" panose="020B0606020202030204" pitchFamily="34" charset="0"/>
            </a:rPr>
            <a:t>дали врачи в ходе исследования</a:t>
          </a:r>
          <a:endParaRPr lang="ru-RU" i="0" dirty="0">
            <a:latin typeface="Arial Narrow" panose="020B0606020202030204" pitchFamily="34" charset="0"/>
          </a:endParaRPr>
        </a:p>
      </dgm:t>
    </dgm:pt>
    <dgm:pt modelId="{C012F90D-6222-453D-B45C-DA3CC4AAE55E}" type="parTrans" cxnId="{7CE3F76F-A4BE-4FD1-B54D-5F688CBE478C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F5003860-8171-4121-A928-73B2E0F9BFE9}" type="sibTrans" cxnId="{7CE3F76F-A4BE-4FD1-B54D-5F688CBE478C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EAB1B2E2-D0AC-42FC-889F-C29E32769A64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Мужчин: </a:t>
          </a:r>
          <a:r>
            <a: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12</a:t>
          </a:r>
          <a:r>
            <a: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%</a:t>
          </a:r>
          <a:r>
            <a: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,</a:t>
          </a:r>
          <a:r>
            <a:rPr lang="ru-RU" dirty="0">
              <a:latin typeface="Arial Narrow" panose="020B0606020202030204" pitchFamily="34" charset="0"/>
            </a:rPr>
            <a:t>  </a:t>
          </a:r>
          <a:r>
            <a:rPr lang="ru-RU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Женщин: </a:t>
          </a:r>
          <a:r>
            <a:rPr lang="en-US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88</a:t>
          </a:r>
          <a:r>
            <a:rPr lang="en-US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sym typeface="Wingdings" pitchFamily="2" charset="2"/>
            </a:rPr>
            <a:t>%</a:t>
          </a:r>
          <a:endParaRPr lang="ru-RU" i="0" spc="0" baseline="0" dirty="0">
            <a:solidFill>
              <a:schemeClr val="accent4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1723F99D-0BC8-4CC9-9ACD-5935A6C871B3}" type="parTrans" cxnId="{A3EB48DB-E36C-4D8D-B90A-F8E6AB7ABDC5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5CEF3759-DEA8-4EE2-AD1C-3DB97878B01F}" type="sibTrans" cxnId="{A3EB48DB-E36C-4D8D-B90A-F8E6AB7ABDC5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BF7E61B9-89C4-4368-899C-80E44E80815E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dirty="0">
              <a:latin typeface="Arial Narrow" panose="020B0606020202030204" pitchFamily="34" charset="0"/>
            </a:rPr>
            <a:t>Возраст: от 24 до 66 лет</a:t>
          </a:r>
          <a:endParaRPr lang="ru-RU" i="0" spc="0" baseline="0" dirty="0">
            <a:latin typeface="Arial Narrow" panose="020B0606020202030204" pitchFamily="34" charset="0"/>
          </a:endParaRPr>
        </a:p>
      </dgm:t>
    </dgm:pt>
    <dgm:pt modelId="{A0C7AC8D-172C-4C85-828B-36355C5E79AB}" type="parTrans" cxnId="{656DE9CC-5825-44F4-8A15-64D8187114A9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D4CCACE-C477-4E35-A65A-A9F258B2A332}" type="sibTrans" cxnId="{656DE9CC-5825-44F4-8A15-64D8187114A9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F66E4AAB-9D58-4C3E-BA2D-DF03A9601D4B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dirty="0">
              <a:latin typeface="Arial Narrow" panose="020B0606020202030204" pitchFamily="34" charset="0"/>
            </a:rPr>
            <a:t>Стаж работы: от 1 года до 42 лет</a:t>
          </a:r>
          <a:endParaRPr lang="ru-RU" i="0" spc="0" baseline="0" dirty="0">
            <a:latin typeface="Arial Narrow" panose="020B0606020202030204" pitchFamily="34" charset="0"/>
          </a:endParaRPr>
        </a:p>
      </dgm:t>
    </dgm:pt>
    <dgm:pt modelId="{07D96211-0F34-4047-B39C-716D88112BF1}" type="parTrans" cxnId="{4F454E8A-CA3F-4B3D-AA49-35FE273BEFAC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DA6004E-2249-49B6-BAB9-A7CA3BDE2200}" type="sibTrans" cxnId="{4F454E8A-CA3F-4B3D-AA49-35FE273BEFAC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605CBA52-BA65-4B64-A42E-816C433D816E}">
      <dgm:prSet phldrT="[Текст]" custT="1"/>
      <dgm:spPr>
        <a:solidFill>
          <a:srgbClr val="D2333B"/>
        </a:solidFill>
      </dgm:spPr>
      <dgm:t>
        <a:bodyPr/>
        <a:lstStyle/>
        <a:p>
          <a:r>
            <a:rPr lang="ru-RU" sz="1200" i="0" spc="0" baseline="0" dirty="0">
              <a:latin typeface="Arial Narrow" panose="020B0606020202030204" pitchFamily="34" charset="0"/>
            </a:rPr>
            <a:t>Методики</a:t>
          </a:r>
        </a:p>
      </dgm:t>
    </dgm:pt>
    <dgm:pt modelId="{2886314F-E51A-477C-A60D-1D0A8E095F0A}" type="parTrans" cxnId="{C4E40176-3A2A-4BE9-AC4A-D939EFF24556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B41DF57-D36D-4D22-8E1D-0095BEDFAAF2}" type="sibTrans" cxnId="{C4E40176-3A2A-4BE9-AC4A-D939EFF24556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11995BA-D779-44E8-A710-22234D5D3737}">
      <dgm:prSet phldrT="[Текст]"/>
      <dgm:spPr/>
      <dgm:t>
        <a:bodyPr/>
        <a:lstStyle/>
        <a:p>
          <a:pPr marL="0" indent="0" algn="just"/>
          <a:r>
            <a:rPr lang="ru-RU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dirty="0">
              <a:latin typeface="Arial Narrow" panose="020B0606020202030204" pitchFamily="34" charset="0"/>
            </a:rPr>
            <a:t>1. Риск смерти от сердечно-сосудистых заболеваний по </a:t>
          </a:r>
          <a:r>
            <a:rPr lang="ru-RU" b="1" dirty="0">
              <a:latin typeface="Arial Narrow" panose="020B0606020202030204" pitchFamily="34" charset="0"/>
            </a:rPr>
            <a:t>шкале </a:t>
          </a:r>
          <a:r>
            <a:rPr lang="en" b="1" dirty="0">
              <a:latin typeface="Arial Narrow" panose="020B0606020202030204" pitchFamily="34" charset="0"/>
            </a:rPr>
            <a:t>Score</a:t>
          </a:r>
          <a:r>
            <a:rPr lang="en" dirty="0">
              <a:latin typeface="Arial Narrow" panose="020B0606020202030204" pitchFamily="34" charset="0"/>
            </a:rPr>
            <a:t> (Systematic Coronary Risk Estimation – </a:t>
          </a:r>
          <a:r>
            <a:rPr lang="ru-RU" dirty="0">
              <a:latin typeface="Arial Narrow" panose="020B0606020202030204" pitchFamily="34" charset="0"/>
            </a:rPr>
            <a:t>систематическая оценка коронарного риска)</a:t>
          </a:r>
          <a:endParaRPr lang="ru-RU" i="0" spc="0" baseline="0" dirty="0">
            <a:latin typeface="Arial Narrow" panose="020B0606020202030204" pitchFamily="34" charset="0"/>
          </a:endParaRPr>
        </a:p>
      </dgm:t>
    </dgm:pt>
    <dgm:pt modelId="{FC2BDD5B-02B0-4E6D-B2F2-00303D19F93B}" type="parTrans" cxnId="{17DACD06-1B3E-4DE2-AECC-E05C66AD632C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BB09995A-7B9E-456E-8B49-73DF5E4BC82A}" type="sibTrans" cxnId="{17DACD06-1B3E-4DE2-AECC-E05C66AD632C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FF35F56-3EFC-4B32-9F6A-3BE62D43811A}">
      <dgm:prSet/>
      <dgm:spPr/>
      <dgm:t>
        <a:bodyPr/>
        <a:lstStyle/>
        <a:p>
          <a:pPr marL="0" indent="0" algn="just"/>
          <a:r>
            <a:rPr lang="ru-RU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dirty="0">
              <a:latin typeface="Arial Narrow" panose="020B0606020202030204" pitchFamily="34" charset="0"/>
            </a:rPr>
            <a:t>2. Риск коронарных осложнений (фатальный и </a:t>
          </a:r>
          <a:r>
            <a:rPr lang="ru-RU" dirty="0" err="1">
              <a:latin typeface="Arial Narrow" panose="020B0606020202030204" pitchFamily="34" charset="0"/>
            </a:rPr>
            <a:t>нефатальный</a:t>
          </a:r>
          <a:r>
            <a:rPr lang="ru-RU" dirty="0">
              <a:latin typeface="Arial Narrow" panose="020B0606020202030204" pitchFamily="34" charset="0"/>
            </a:rPr>
            <a:t> инфаркт миокарда, внезапная смерть) в ближайшие 10 лет по </a:t>
          </a:r>
          <a:r>
            <a:rPr lang="ru-RU" b="1" dirty="0">
              <a:latin typeface="Arial Narrow" panose="020B0606020202030204" pitchFamily="34" charset="0"/>
            </a:rPr>
            <a:t>шкале </a:t>
          </a:r>
          <a:r>
            <a:rPr lang="en" b="1" dirty="0">
              <a:latin typeface="Arial Narrow" panose="020B0606020202030204" pitchFamily="34" charset="0"/>
            </a:rPr>
            <a:t>Framingham</a:t>
          </a:r>
        </a:p>
      </dgm:t>
    </dgm:pt>
    <dgm:pt modelId="{6171CF27-D006-4840-9E0F-7429D6438D9D}" type="parTrans" cxnId="{87158D3A-15F7-4F1F-8E3D-CF78B24AD617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19F4C62D-C2AF-4D7C-A65B-0B7BDE9C9443}" type="sibTrans" cxnId="{87158D3A-15F7-4F1F-8E3D-CF78B24AD617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6756836E-6F26-4A00-82CF-811055B37D7D}">
      <dgm:prSet/>
      <dgm:spPr/>
      <dgm:t>
        <a:bodyPr/>
        <a:lstStyle/>
        <a:p>
          <a:pPr marL="0" indent="0" algn="just"/>
          <a:r>
            <a:rPr lang="ru-RU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en" dirty="0">
              <a:latin typeface="Arial Narrow" panose="020B0606020202030204" pitchFamily="34" charset="0"/>
            </a:rPr>
            <a:t>3.</a:t>
          </a:r>
          <a:r>
            <a:rPr lang="ru-RU" dirty="0">
              <a:latin typeface="Arial Narrow" panose="020B0606020202030204" pitchFamily="34" charset="0"/>
            </a:rPr>
            <a:t> Риск ишемических событий в ближайшие 8 лет по </a:t>
          </a:r>
          <a:br>
            <a:rPr lang="ru-RU" dirty="0">
              <a:latin typeface="Arial Narrow" panose="020B0606020202030204" pitchFamily="34" charset="0"/>
            </a:rPr>
          </a:br>
          <a:r>
            <a:rPr lang="ru-RU" b="1" dirty="0">
              <a:latin typeface="Arial Narrow" panose="020B0606020202030204" pitchFamily="34" charset="0"/>
            </a:rPr>
            <a:t>шкале </a:t>
          </a:r>
          <a:r>
            <a:rPr lang="en" b="1" dirty="0">
              <a:latin typeface="Arial Narrow" panose="020B0606020202030204" pitchFamily="34" charset="0"/>
            </a:rPr>
            <a:t>Procam</a:t>
          </a:r>
          <a:endParaRPr lang="ru-RU" b="1" dirty="0">
            <a:latin typeface="Arial Narrow" panose="020B0606020202030204" pitchFamily="34" charset="0"/>
          </a:endParaRPr>
        </a:p>
      </dgm:t>
    </dgm:pt>
    <dgm:pt modelId="{B38CD22B-E106-4212-9AF6-AA560BD47296}" type="parTrans" cxnId="{E127ADF5-025E-4AFE-B10C-9EF20E5ECC3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02DD2DF-86D5-4A4A-AA12-63D7E5E7CE26}" type="sibTrans" cxnId="{E127ADF5-025E-4AFE-B10C-9EF20E5ECC3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43B74BB-732B-49BC-BA24-E0A594B44299}">
      <dgm:prSet/>
      <dgm:spPr/>
      <dgm:t>
        <a:bodyPr/>
        <a:lstStyle/>
        <a:p>
          <a:pPr marL="0" indent="0" algn="just"/>
          <a:r>
            <a:rPr lang="ru-RU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dirty="0">
              <a:latin typeface="Arial Narrow" panose="020B0606020202030204" pitchFamily="34" charset="0"/>
            </a:rPr>
            <a:t>4. </a:t>
          </a:r>
          <a:r>
            <a:rPr lang="ru-RU" b="1" dirty="0">
              <a:latin typeface="Arial Narrow" panose="020B0606020202030204" pitchFamily="34" charset="0"/>
            </a:rPr>
            <a:t>Российские рекомендации </a:t>
          </a:r>
          <a:r>
            <a:rPr lang="ru-RU" dirty="0">
              <a:latin typeface="Arial Narrow" panose="020B0606020202030204" pitchFamily="34" charset="0"/>
            </a:rPr>
            <a:t>«Диагностика и коррекция нарушений липидного обмена с целью профилактики и лечения атеросклероза»</a:t>
          </a:r>
          <a:endParaRPr lang="en" dirty="0">
            <a:latin typeface="Arial Narrow" panose="020B0606020202030204" pitchFamily="34" charset="0"/>
          </a:endParaRPr>
        </a:p>
      </dgm:t>
    </dgm:pt>
    <dgm:pt modelId="{B99CDF35-BD7A-4556-AA3E-9CBCED4E03AC}" type="parTrans" cxnId="{7619F0B8-2489-4374-A116-6F8F81899A17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EF09FD-F0DF-41CB-9FFE-FACC958202EA}" type="sibTrans" cxnId="{7619F0B8-2489-4374-A116-6F8F81899A17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BE44F254-D96D-4F59-A180-22049F535131}">
      <dgm:prSet phldrT="[Текст]" custT="1"/>
      <dgm:spPr>
        <a:solidFill>
          <a:srgbClr val="D2333B"/>
        </a:solidFill>
      </dgm:spPr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Материалы исследования</a:t>
          </a:r>
          <a:endParaRPr lang="ru-RU" sz="1200" i="0" dirty="0">
            <a:latin typeface="Arial Narrow" panose="020B0606020202030204" pitchFamily="34" charset="0"/>
          </a:endParaRPr>
        </a:p>
      </dgm:t>
    </dgm:pt>
    <dgm:pt modelId="{871F6F9F-63CE-42D1-ACE4-C1FA0C44FF42}" type="sibTrans" cxnId="{6485C645-BE7F-4AA0-B242-F1196BDEE06C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A92695EE-6179-4C31-B79E-0DF812740CAF}" type="parTrans" cxnId="{6485C645-BE7F-4AA0-B242-F1196BDEE06C}">
      <dgm:prSet/>
      <dgm:spPr/>
      <dgm:t>
        <a:bodyPr/>
        <a:lstStyle/>
        <a:p>
          <a:endParaRPr lang="ru-RU" i="0">
            <a:latin typeface="Arial Narrow" panose="020B0606020202030204" pitchFamily="34" charset="0"/>
          </a:endParaRPr>
        </a:p>
      </dgm:t>
    </dgm:pt>
    <dgm:pt modelId="{58BD7150-FE2E-4A4D-B831-0C3D096887A8}">
      <dgm:prSet phldrT="[Текст]"/>
      <dgm:spPr/>
      <dgm:t>
        <a:bodyPr/>
        <a:lstStyle/>
        <a:p>
          <a:endParaRPr lang="ru-RU" i="0" spc="0" baseline="0" dirty="0">
            <a:latin typeface="Arial Narrow" panose="020B0606020202030204" pitchFamily="34" charset="0"/>
          </a:endParaRPr>
        </a:p>
      </dgm:t>
    </dgm:pt>
    <dgm:pt modelId="{73793733-2297-4F7E-8551-91C5B4581074}" type="parTrans" cxnId="{C72272E7-0C8D-48F5-944D-E5A12CD7BD1A}">
      <dgm:prSet/>
      <dgm:spPr/>
      <dgm:t>
        <a:bodyPr/>
        <a:lstStyle/>
        <a:p>
          <a:endParaRPr lang="ru-RU"/>
        </a:p>
      </dgm:t>
    </dgm:pt>
    <dgm:pt modelId="{BEC19DB6-15FE-458C-B2C5-8E0A44F1B92A}" type="sibTrans" cxnId="{C72272E7-0C8D-48F5-944D-E5A12CD7BD1A}">
      <dgm:prSet/>
      <dgm:spPr/>
      <dgm:t>
        <a:bodyPr/>
        <a:lstStyle/>
        <a:p>
          <a:endParaRPr lang="ru-RU"/>
        </a:p>
      </dgm:t>
    </dgm:pt>
    <dgm:pt modelId="{251BEF94-4C24-4A81-8E16-7833B61FCCD4}">
      <dgm:prSet phldrT="[Текст]"/>
      <dgm:spPr/>
      <dgm:t>
        <a:bodyPr/>
        <a:lstStyle/>
        <a:p>
          <a:endParaRPr lang="ru-RU" i="0" spc="0" baseline="0" dirty="0">
            <a:latin typeface="Arial Narrow" panose="020B0606020202030204" pitchFamily="34" charset="0"/>
          </a:endParaRPr>
        </a:p>
      </dgm:t>
    </dgm:pt>
    <dgm:pt modelId="{704CF9E9-EC48-4463-91BF-B1B9E2453C97}" type="parTrans" cxnId="{9314EF70-F1D5-4FB2-8F62-373F522EF0B0}">
      <dgm:prSet/>
      <dgm:spPr/>
      <dgm:t>
        <a:bodyPr/>
        <a:lstStyle/>
        <a:p>
          <a:endParaRPr lang="ru-RU"/>
        </a:p>
      </dgm:t>
    </dgm:pt>
    <dgm:pt modelId="{FB459118-B60F-4279-954C-FE032BB8E8D7}" type="sibTrans" cxnId="{9314EF70-F1D5-4FB2-8F62-373F522EF0B0}">
      <dgm:prSet/>
      <dgm:spPr/>
      <dgm:t>
        <a:bodyPr/>
        <a:lstStyle/>
        <a:p>
          <a:endParaRPr lang="ru-RU"/>
        </a:p>
      </dgm:t>
    </dgm:pt>
    <dgm:pt modelId="{87662CDC-7633-4C02-AE2C-49B012CCF367}">
      <dgm:prSet phldrT="[Текст]"/>
      <dgm:spPr/>
      <dgm:t>
        <a:bodyPr/>
        <a:lstStyle/>
        <a:p>
          <a:endParaRPr lang="ru-RU" i="0" spc="0" baseline="0" dirty="0">
            <a:latin typeface="Arial Narrow" panose="020B0606020202030204" pitchFamily="34" charset="0"/>
          </a:endParaRPr>
        </a:p>
      </dgm:t>
    </dgm:pt>
    <dgm:pt modelId="{FDEED7DD-90AC-4D71-87DF-3E67EEC5715C}" type="parTrans" cxnId="{557A7A17-A10E-4C9A-B06D-28BB0546F878}">
      <dgm:prSet/>
      <dgm:spPr/>
      <dgm:t>
        <a:bodyPr/>
        <a:lstStyle/>
        <a:p>
          <a:endParaRPr lang="ru-RU"/>
        </a:p>
      </dgm:t>
    </dgm:pt>
    <dgm:pt modelId="{BAAB8F36-94D5-4997-9F39-85893CD93A14}" type="sibTrans" cxnId="{557A7A17-A10E-4C9A-B06D-28BB0546F878}">
      <dgm:prSet/>
      <dgm:spPr/>
      <dgm:t>
        <a:bodyPr/>
        <a:lstStyle/>
        <a:p>
          <a:endParaRPr lang="ru-RU"/>
        </a:p>
      </dgm:t>
    </dgm:pt>
    <dgm:pt modelId="{488CD259-0650-4922-9663-C2295AC8E8BE}">
      <dgm:prSet phldrT="[Текст]"/>
      <dgm:spPr/>
      <dgm:t>
        <a:bodyPr/>
        <a:lstStyle/>
        <a:p>
          <a:r>
            <a:rPr lang="ru-RU" i="0" spc="0" baseline="0" dirty="0">
              <a:latin typeface="Arial Narrow" panose="020B0606020202030204" pitchFamily="34" charset="0"/>
            </a:rPr>
            <a:t> Участники по должностям</a:t>
          </a:r>
        </a:p>
      </dgm:t>
    </dgm:pt>
    <dgm:pt modelId="{B50FDE8A-3ECB-4066-A6EC-1FC72B28AF3D}" type="sibTrans" cxnId="{91116CF2-A9CA-4FB6-A2DE-BBB0C3FD81F6}">
      <dgm:prSet/>
      <dgm:spPr/>
      <dgm:t>
        <a:bodyPr/>
        <a:lstStyle/>
        <a:p>
          <a:endParaRPr lang="ru-RU"/>
        </a:p>
      </dgm:t>
    </dgm:pt>
    <dgm:pt modelId="{4FC38DBA-2F91-412D-964A-644FBD5A4979}" type="parTrans" cxnId="{91116CF2-A9CA-4FB6-A2DE-BBB0C3FD81F6}">
      <dgm:prSet/>
      <dgm:spPr/>
      <dgm:t>
        <a:bodyPr/>
        <a:lstStyle/>
        <a:p>
          <a:endParaRPr lang="ru-RU"/>
        </a:p>
      </dgm:t>
    </dgm:pt>
    <dgm:pt modelId="{C3B42BDF-0F0A-482E-9AB4-C3ED690E27D3}" type="pres">
      <dgm:prSet presAssocID="{37D1802F-6A5E-421B-AF10-4E6C676C8F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9942CA-B240-4F22-A75F-02FCAC5C69F0}" type="pres">
      <dgm:prSet presAssocID="{FC3A541B-C0DC-471E-A544-1606B35703A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6A7AF-EAD5-49E3-8270-56E88BA65FC3}" type="pres">
      <dgm:prSet presAssocID="{FC3A541B-C0DC-471E-A544-1606B35703A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8A528-617E-4839-8AB7-5F19E24A7AD6}" type="pres">
      <dgm:prSet presAssocID="{BE44F254-D96D-4F59-A180-22049F5351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9D775-FDFE-46B1-BC1A-17C71387205F}" type="pres">
      <dgm:prSet presAssocID="{BE44F254-D96D-4F59-A180-22049F53513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9A466-2FAA-4B5F-B3E4-133D10C39D6E}" type="pres">
      <dgm:prSet presAssocID="{4DEF3D59-BB80-471C-AC30-2F82668C5C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FFF07-D462-4ACF-B2DE-DA2AF7A660D4}" type="pres">
      <dgm:prSet presAssocID="{4DEF3D59-BB80-471C-AC30-2F82668C5C69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6E733-44E0-4FB2-8A98-1DAD091D4349}" type="pres">
      <dgm:prSet presAssocID="{605CBA52-BA65-4B64-A42E-816C433D816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6EE94-5B87-40C8-8A9C-600AAD15505D}" type="pres">
      <dgm:prSet presAssocID="{605CBA52-BA65-4B64-A42E-816C433D816E}" presName="childText" presStyleLbl="revTx" presStyleIdx="3" presStyleCnt="4" custScaleY="98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B9B0D1-8BE5-407A-8377-893C354114ED}" type="presOf" srcId="{EAB1B2E2-D0AC-42FC-889F-C29E32769A64}" destId="{B68FFF07-D462-4ACF-B2DE-DA2AF7A660D4}" srcOrd="0" destOrd="1" presId="urn:microsoft.com/office/officeart/2005/8/layout/vList2"/>
    <dgm:cxn modelId="{A3EB48DB-E36C-4D8D-B90A-F8E6AB7ABDC5}" srcId="{4DEF3D59-BB80-471C-AC30-2F82668C5C69}" destId="{EAB1B2E2-D0AC-42FC-889F-C29E32769A64}" srcOrd="1" destOrd="0" parTransId="{1723F99D-0BC8-4CC9-9ACD-5935A6C871B3}" sibTransId="{5CEF3759-DEA8-4EE2-AD1C-3DB97878B01F}"/>
    <dgm:cxn modelId="{17D682D0-935F-42FC-B41B-DD57A1BC3EB4}" type="presOf" srcId="{605CBA52-BA65-4B64-A42E-816C433D816E}" destId="{3126E733-44E0-4FB2-8A98-1DAD091D4349}" srcOrd="0" destOrd="0" presId="urn:microsoft.com/office/officeart/2005/8/layout/vList2"/>
    <dgm:cxn modelId="{C72272E7-0C8D-48F5-944D-E5A12CD7BD1A}" srcId="{4DEF3D59-BB80-471C-AC30-2F82668C5C69}" destId="{58BD7150-FE2E-4A4D-B831-0C3D096887A8}" srcOrd="7" destOrd="0" parTransId="{73793733-2297-4F7E-8551-91C5B4581074}" sibTransId="{BEC19DB6-15FE-458C-B2C5-8E0A44F1B92A}"/>
    <dgm:cxn modelId="{31F86DA2-A62D-4DDD-AA6C-2F1B949D19C0}" srcId="{BE44F254-D96D-4F59-A180-22049F535131}" destId="{BCBB218F-8093-4EC2-9457-FB447D1A98A3}" srcOrd="0" destOrd="0" parTransId="{4AA3F967-97EE-4F7F-8A3E-F60DFDD84F28}" sibTransId="{22DB8744-AB6A-41FA-868B-1CE8C673E8FF}"/>
    <dgm:cxn modelId="{7CE3F76F-A4BE-4FD1-B54D-5F688CBE478C}" srcId="{BE44F254-D96D-4F59-A180-22049F535131}" destId="{B657E67D-EE2D-40C9-A6BA-C87E761CF000}" srcOrd="4" destOrd="0" parTransId="{C012F90D-6222-453D-B45C-DA3CC4AAE55E}" sibTransId="{F5003860-8171-4121-A928-73B2E0F9BFE9}"/>
    <dgm:cxn modelId="{58B366A7-356B-4811-8CE0-5AD29925D49A}" srcId="{BE44F254-D96D-4F59-A180-22049F535131}" destId="{F3822054-5884-4FA2-AA3E-B15AB0EF9689}" srcOrd="1" destOrd="0" parTransId="{AC99EE2E-C550-43DE-A380-5604E857E6DD}" sibTransId="{763177EE-E2A6-48FE-82CE-D17795BBDF42}"/>
    <dgm:cxn modelId="{283C20A7-DA74-4B5C-B8DC-4F81DFCAA734}" type="presOf" srcId="{4DEF3D59-BB80-471C-AC30-2F82668C5C69}" destId="{3CC9A466-2FAA-4B5F-B3E4-133D10C39D6E}" srcOrd="0" destOrd="0" presId="urn:microsoft.com/office/officeart/2005/8/layout/vList2"/>
    <dgm:cxn modelId="{17DACD06-1B3E-4DE2-AECC-E05C66AD632C}" srcId="{605CBA52-BA65-4B64-A42E-816C433D816E}" destId="{911995BA-D779-44E8-A710-22234D5D3737}" srcOrd="0" destOrd="0" parTransId="{FC2BDD5B-02B0-4E6D-B2F2-00303D19F93B}" sibTransId="{BB09995A-7B9E-456E-8B49-73DF5E4BC82A}"/>
    <dgm:cxn modelId="{34472344-2396-4BE1-B60B-4768BC5C58D9}" srcId="{BE44F254-D96D-4F59-A180-22049F535131}" destId="{3DDEAEA7-CF3A-49C4-9EA1-81A67793F375}" srcOrd="3" destOrd="0" parTransId="{BA87FB26-56DB-40BB-8AEF-5227FC238C62}" sibTransId="{408BB29B-8028-42B1-A075-63968C9D3FC5}"/>
    <dgm:cxn modelId="{87158D3A-15F7-4F1F-8E3D-CF78B24AD617}" srcId="{605CBA52-BA65-4B64-A42E-816C433D816E}" destId="{7FF35F56-3EFC-4B32-9F6A-3BE62D43811A}" srcOrd="1" destOrd="0" parTransId="{6171CF27-D006-4840-9E0F-7429D6438D9D}" sibTransId="{19F4C62D-C2AF-4D7C-A65B-0B7BDE9C9443}"/>
    <dgm:cxn modelId="{58C249EF-394F-470F-A113-97DCD08C91A9}" type="presOf" srcId="{6756836E-6F26-4A00-82CF-811055B37D7D}" destId="{F236EE94-5B87-40C8-8A9C-600AAD15505D}" srcOrd="0" destOrd="2" presId="urn:microsoft.com/office/officeart/2005/8/layout/vList2"/>
    <dgm:cxn modelId="{557A7A17-A10E-4C9A-B06D-28BB0546F878}" srcId="{4DEF3D59-BB80-471C-AC30-2F82668C5C69}" destId="{87662CDC-7633-4C02-AE2C-49B012CCF367}" srcOrd="6" destOrd="0" parTransId="{FDEED7DD-90AC-4D71-87DF-3E67EEC5715C}" sibTransId="{BAAB8F36-94D5-4997-9F39-85893CD93A14}"/>
    <dgm:cxn modelId="{DBF7B291-40D1-46DD-B12C-D89A0372F197}" type="presOf" srcId="{7FF35F56-3EFC-4B32-9F6A-3BE62D43811A}" destId="{F236EE94-5B87-40C8-8A9C-600AAD15505D}" srcOrd="0" destOrd="1" presId="urn:microsoft.com/office/officeart/2005/8/layout/vList2"/>
    <dgm:cxn modelId="{018E89D2-C97C-41CB-8E37-98EB3A16C847}" type="presOf" srcId="{5FBE28B7-7BD3-4A7C-912F-00E07545F0F4}" destId="{F4A9D775-FDFE-46B1-BC1A-17C71387205F}" srcOrd="0" destOrd="2" presId="urn:microsoft.com/office/officeart/2005/8/layout/vList2"/>
    <dgm:cxn modelId="{6485C645-BE7F-4AA0-B242-F1196BDEE06C}" srcId="{37D1802F-6A5E-421B-AF10-4E6C676C8F5D}" destId="{BE44F254-D96D-4F59-A180-22049F535131}" srcOrd="1" destOrd="0" parTransId="{A92695EE-6179-4C31-B79E-0DF812740CAF}" sibTransId="{871F6F9F-63CE-42D1-ACE4-C1FA0C44FF42}"/>
    <dgm:cxn modelId="{D882BF05-2795-49AD-A547-B2279B05D0F2}" type="presOf" srcId="{488CD259-0650-4922-9663-C2295AC8E8BE}" destId="{B68FFF07-D462-4ACF-B2DE-DA2AF7A660D4}" srcOrd="0" destOrd="4" presId="urn:microsoft.com/office/officeart/2005/8/layout/vList2"/>
    <dgm:cxn modelId="{656DE9CC-5825-44F4-8A15-64D8187114A9}" srcId="{4DEF3D59-BB80-471C-AC30-2F82668C5C69}" destId="{BF7E61B9-89C4-4368-899C-80E44E80815E}" srcOrd="2" destOrd="0" parTransId="{A0C7AC8D-172C-4C85-828B-36355C5E79AB}" sibTransId="{3D4CCACE-C477-4E35-A65A-A9F258B2A332}"/>
    <dgm:cxn modelId="{C4E40176-3A2A-4BE9-AC4A-D939EFF24556}" srcId="{37D1802F-6A5E-421B-AF10-4E6C676C8F5D}" destId="{605CBA52-BA65-4B64-A42E-816C433D816E}" srcOrd="3" destOrd="0" parTransId="{2886314F-E51A-477C-A60D-1D0A8E095F0A}" sibTransId="{8B41DF57-D36D-4D22-8E1D-0095BEDFAAF2}"/>
    <dgm:cxn modelId="{907E0419-50AE-46F8-8A77-38400821BBE7}" type="presOf" srcId="{37D1802F-6A5E-421B-AF10-4E6C676C8F5D}" destId="{C3B42BDF-0F0A-482E-9AB4-C3ED690E27D3}" srcOrd="0" destOrd="0" presId="urn:microsoft.com/office/officeart/2005/8/layout/vList2"/>
    <dgm:cxn modelId="{4F454E8A-CA3F-4B3D-AA49-35FE273BEFAC}" srcId="{4DEF3D59-BB80-471C-AC30-2F82668C5C69}" destId="{F66E4AAB-9D58-4C3E-BA2D-DF03A9601D4B}" srcOrd="3" destOrd="0" parTransId="{07D96211-0F34-4047-B39C-716D88112BF1}" sibTransId="{DDA6004E-2249-49B6-BAB9-A7CA3BDE2200}"/>
    <dgm:cxn modelId="{E9C431E2-BDA1-4969-87D8-E16CAF263A46}" type="presOf" srcId="{8ADD2A38-ED12-4A82-9BA4-FDB092B01F5E}" destId="{4466A7AF-EAD5-49E3-8270-56E88BA65FC3}" srcOrd="0" destOrd="0" presId="urn:microsoft.com/office/officeart/2005/8/layout/vList2"/>
    <dgm:cxn modelId="{098B5576-726F-438A-BC8A-E47923CB888C}" type="presOf" srcId="{FC3A541B-C0DC-471E-A544-1606B35703AE}" destId="{799942CA-B240-4F22-A75F-02FCAC5C69F0}" srcOrd="0" destOrd="0" presId="urn:microsoft.com/office/officeart/2005/8/layout/vList2"/>
    <dgm:cxn modelId="{3C9AB594-7986-493A-934C-0B44900D3E64}" srcId="{4DEF3D59-BB80-471C-AC30-2F82668C5C69}" destId="{026BBA36-24AD-43E0-B80B-01F5F3DF45F5}" srcOrd="0" destOrd="0" parTransId="{C8D46671-6781-4FD8-8406-492254E827D6}" sibTransId="{7A3103C8-618B-47C3-A67A-1F37143A6662}"/>
    <dgm:cxn modelId="{86DB3514-0C69-4A63-A814-1B039FA09AB5}" type="presOf" srcId="{911995BA-D779-44E8-A710-22234D5D3737}" destId="{F236EE94-5B87-40C8-8A9C-600AAD15505D}" srcOrd="0" destOrd="0" presId="urn:microsoft.com/office/officeart/2005/8/layout/vList2"/>
    <dgm:cxn modelId="{443C376C-2C4C-419C-A6B8-DB602B333E58}" srcId="{FC3A541B-C0DC-471E-A544-1606B35703AE}" destId="{8ADD2A38-ED12-4A82-9BA4-FDB092B01F5E}" srcOrd="0" destOrd="0" parTransId="{8203A884-BD3A-46E3-878B-831C796F86C3}" sibTransId="{BA1014CF-6809-4E25-B579-D516020FFDC6}"/>
    <dgm:cxn modelId="{65D64F7B-5F5D-4780-A290-BEF32D43E1B8}" type="presOf" srcId="{B657E67D-EE2D-40C9-A6BA-C87E761CF000}" destId="{F4A9D775-FDFE-46B1-BC1A-17C71387205F}" srcOrd="0" destOrd="4" presId="urn:microsoft.com/office/officeart/2005/8/layout/vList2"/>
    <dgm:cxn modelId="{D1C84165-1B5C-49AF-890B-6A71479FC204}" type="presOf" srcId="{BF7E61B9-89C4-4368-899C-80E44E80815E}" destId="{B68FFF07-D462-4ACF-B2DE-DA2AF7A660D4}" srcOrd="0" destOrd="2" presId="urn:microsoft.com/office/officeart/2005/8/layout/vList2"/>
    <dgm:cxn modelId="{94ACBBC8-EADD-4DE8-A7D7-6E3E5F2F1E54}" type="presOf" srcId="{3DDEAEA7-CF3A-49C4-9EA1-81A67793F375}" destId="{F4A9D775-FDFE-46B1-BC1A-17C71387205F}" srcOrd="0" destOrd="3" presId="urn:microsoft.com/office/officeart/2005/8/layout/vList2"/>
    <dgm:cxn modelId="{E127ADF5-025E-4AFE-B10C-9EF20E5ECC3B}" srcId="{605CBA52-BA65-4B64-A42E-816C433D816E}" destId="{6756836E-6F26-4A00-82CF-811055B37D7D}" srcOrd="2" destOrd="0" parTransId="{B38CD22B-E106-4212-9AF6-AA560BD47296}" sibTransId="{002DD2DF-86D5-4A4A-AA12-63D7E5E7CE26}"/>
    <dgm:cxn modelId="{9314EF70-F1D5-4FB2-8F62-373F522EF0B0}" srcId="{4DEF3D59-BB80-471C-AC30-2F82668C5C69}" destId="{251BEF94-4C24-4A81-8E16-7833B61FCCD4}" srcOrd="5" destOrd="0" parTransId="{704CF9E9-EC48-4463-91BF-B1B9E2453C97}" sibTransId="{FB459118-B60F-4279-954C-FE032BB8E8D7}"/>
    <dgm:cxn modelId="{4BF1D193-D375-465E-BF93-774DE07CBF80}" type="presOf" srcId="{BE44F254-D96D-4F59-A180-22049F535131}" destId="{FAB8A528-617E-4839-8AB7-5F19E24A7AD6}" srcOrd="0" destOrd="0" presId="urn:microsoft.com/office/officeart/2005/8/layout/vList2"/>
    <dgm:cxn modelId="{ACAA7F43-BB96-40CE-B9AA-D1ACC71C9BD4}" srcId="{BE44F254-D96D-4F59-A180-22049F535131}" destId="{5FBE28B7-7BD3-4A7C-912F-00E07545F0F4}" srcOrd="2" destOrd="0" parTransId="{47EBDA82-FF06-46B1-B4C4-B4311D34AFB9}" sibTransId="{70741E12-2348-42A5-80DC-DF9B285A9455}"/>
    <dgm:cxn modelId="{5B22AFAE-F9F6-40B5-93DF-6CA139471249}" type="presOf" srcId="{F3822054-5884-4FA2-AA3E-B15AB0EF9689}" destId="{F4A9D775-FDFE-46B1-BC1A-17C71387205F}" srcOrd="0" destOrd="1" presId="urn:microsoft.com/office/officeart/2005/8/layout/vList2"/>
    <dgm:cxn modelId="{32067AF3-A9AE-4689-AE99-667535F6E0D2}" type="presOf" srcId="{251BEF94-4C24-4A81-8E16-7833B61FCCD4}" destId="{B68FFF07-D462-4ACF-B2DE-DA2AF7A660D4}" srcOrd="0" destOrd="5" presId="urn:microsoft.com/office/officeart/2005/8/layout/vList2"/>
    <dgm:cxn modelId="{4C65D7B9-5628-4E77-8DF0-B8DC3EFB7518}" srcId="{37D1802F-6A5E-421B-AF10-4E6C676C8F5D}" destId="{4DEF3D59-BB80-471C-AC30-2F82668C5C69}" srcOrd="2" destOrd="0" parTransId="{81D9A4F5-B866-4C87-B02D-D2C77946BADC}" sibTransId="{8C6024DE-F301-4D9F-9E06-5DF70B7E2DCC}"/>
    <dgm:cxn modelId="{FB8C8779-3D9C-4EB4-9AF5-C22C9D31D9C1}" type="presOf" srcId="{043B74BB-732B-49BC-BA24-E0A594B44299}" destId="{F236EE94-5B87-40C8-8A9C-600AAD15505D}" srcOrd="0" destOrd="3" presId="urn:microsoft.com/office/officeart/2005/8/layout/vList2"/>
    <dgm:cxn modelId="{A05FD5DB-28B6-4030-BD9C-583D7EBF0259}" type="presOf" srcId="{BCBB218F-8093-4EC2-9457-FB447D1A98A3}" destId="{F4A9D775-FDFE-46B1-BC1A-17C71387205F}" srcOrd="0" destOrd="0" presId="urn:microsoft.com/office/officeart/2005/8/layout/vList2"/>
    <dgm:cxn modelId="{D247810F-DC37-4C18-85FE-1609D22292A1}" srcId="{37D1802F-6A5E-421B-AF10-4E6C676C8F5D}" destId="{FC3A541B-C0DC-471E-A544-1606B35703AE}" srcOrd="0" destOrd="0" parTransId="{17D630DD-F5AD-40A4-A60F-B54A93492675}" sibTransId="{06F969E2-6FD5-4AA5-BF77-54A54FFA2F3B}"/>
    <dgm:cxn modelId="{B55B74FC-2355-4FA3-9C17-D0A4CE654E9B}" type="presOf" srcId="{87662CDC-7633-4C02-AE2C-49B012CCF367}" destId="{B68FFF07-D462-4ACF-B2DE-DA2AF7A660D4}" srcOrd="0" destOrd="6" presId="urn:microsoft.com/office/officeart/2005/8/layout/vList2"/>
    <dgm:cxn modelId="{FA121045-6272-4710-90E3-7D19239CD3F4}" type="presOf" srcId="{58BD7150-FE2E-4A4D-B831-0C3D096887A8}" destId="{B68FFF07-D462-4ACF-B2DE-DA2AF7A660D4}" srcOrd="0" destOrd="7" presId="urn:microsoft.com/office/officeart/2005/8/layout/vList2"/>
    <dgm:cxn modelId="{23D018A9-5FF6-47B5-988B-521A12BD06B1}" type="presOf" srcId="{026BBA36-24AD-43E0-B80B-01F5F3DF45F5}" destId="{B68FFF07-D462-4ACF-B2DE-DA2AF7A660D4}" srcOrd="0" destOrd="0" presId="urn:microsoft.com/office/officeart/2005/8/layout/vList2"/>
    <dgm:cxn modelId="{7619F0B8-2489-4374-A116-6F8F81899A17}" srcId="{605CBA52-BA65-4B64-A42E-816C433D816E}" destId="{043B74BB-732B-49BC-BA24-E0A594B44299}" srcOrd="3" destOrd="0" parTransId="{B99CDF35-BD7A-4556-AA3E-9CBCED4E03AC}" sibTransId="{81EF09FD-F0DF-41CB-9FFE-FACC958202EA}"/>
    <dgm:cxn modelId="{80346AD2-EC91-4D80-B754-5C52C7724C6C}" type="presOf" srcId="{F66E4AAB-9D58-4C3E-BA2D-DF03A9601D4B}" destId="{B68FFF07-D462-4ACF-B2DE-DA2AF7A660D4}" srcOrd="0" destOrd="3" presId="urn:microsoft.com/office/officeart/2005/8/layout/vList2"/>
    <dgm:cxn modelId="{91116CF2-A9CA-4FB6-A2DE-BBB0C3FD81F6}" srcId="{4DEF3D59-BB80-471C-AC30-2F82668C5C69}" destId="{488CD259-0650-4922-9663-C2295AC8E8BE}" srcOrd="4" destOrd="0" parTransId="{4FC38DBA-2F91-412D-964A-644FBD5A4979}" sibTransId="{B50FDE8A-3ECB-4066-A6EC-1FC72B28AF3D}"/>
    <dgm:cxn modelId="{AA39C8CC-F13D-4D35-8579-B28E17EC3CFF}" type="presParOf" srcId="{C3B42BDF-0F0A-482E-9AB4-C3ED690E27D3}" destId="{799942CA-B240-4F22-A75F-02FCAC5C69F0}" srcOrd="0" destOrd="0" presId="urn:microsoft.com/office/officeart/2005/8/layout/vList2"/>
    <dgm:cxn modelId="{DE7A4DFB-7DFE-4519-8F7D-3499D02F6631}" type="presParOf" srcId="{C3B42BDF-0F0A-482E-9AB4-C3ED690E27D3}" destId="{4466A7AF-EAD5-49E3-8270-56E88BA65FC3}" srcOrd="1" destOrd="0" presId="urn:microsoft.com/office/officeart/2005/8/layout/vList2"/>
    <dgm:cxn modelId="{9482249F-BF62-4AD5-8A36-D5D5E4348059}" type="presParOf" srcId="{C3B42BDF-0F0A-482E-9AB4-C3ED690E27D3}" destId="{FAB8A528-617E-4839-8AB7-5F19E24A7AD6}" srcOrd="2" destOrd="0" presId="urn:microsoft.com/office/officeart/2005/8/layout/vList2"/>
    <dgm:cxn modelId="{E22654FB-ACC4-49A4-876D-F84B26C98738}" type="presParOf" srcId="{C3B42BDF-0F0A-482E-9AB4-C3ED690E27D3}" destId="{F4A9D775-FDFE-46B1-BC1A-17C71387205F}" srcOrd="3" destOrd="0" presId="urn:microsoft.com/office/officeart/2005/8/layout/vList2"/>
    <dgm:cxn modelId="{7BBBFE88-84EB-4584-9AE8-55470ACEDD5E}" type="presParOf" srcId="{C3B42BDF-0F0A-482E-9AB4-C3ED690E27D3}" destId="{3CC9A466-2FAA-4B5F-B3E4-133D10C39D6E}" srcOrd="4" destOrd="0" presId="urn:microsoft.com/office/officeart/2005/8/layout/vList2"/>
    <dgm:cxn modelId="{AE296E4A-D31F-4BE6-A65A-782A93C58616}" type="presParOf" srcId="{C3B42BDF-0F0A-482E-9AB4-C3ED690E27D3}" destId="{B68FFF07-D462-4ACF-B2DE-DA2AF7A660D4}" srcOrd="5" destOrd="0" presId="urn:microsoft.com/office/officeart/2005/8/layout/vList2"/>
    <dgm:cxn modelId="{760C3169-3879-4306-B8E1-E22DFC8FF961}" type="presParOf" srcId="{C3B42BDF-0F0A-482E-9AB4-C3ED690E27D3}" destId="{3126E733-44E0-4FB2-8A98-1DAD091D4349}" srcOrd="6" destOrd="0" presId="urn:microsoft.com/office/officeart/2005/8/layout/vList2"/>
    <dgm:cxn modelId="{14F65DBA-2CB6-468D-BB7A-B0E315B03B06}" type="presParOf" srcId="{C3B42BDF-0F0A-482E-9AB4-C3ED690E27D3}" destId="{F236EE94-5B87-40C8-8A9C-600AAD15505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4605D-3662-4549-97A5-5ED8CDD93F84}" type="doc">
      <dgm:prSet loTypeId="urn:microsoft.com/office/officeart/2005/8/layout/hierarchy6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5986C3B-370B-4056-B29B-C9CB210D954B}">
      <dgm:prSet phldrT="[Текст]" custT="1"/>
      <dgm:spPr/>
      <dgm:t>
        <a:bodyPr/>
        <a:lstStyle/>
        <a:p>
          <a:r>
            <a:rPr lang="ru-RU" sz="1600" b="1" dirty="0">
              <a:latin typeface="Arial Narrow" panose="020B0606020202030204" pitchFamily="34" charset="0"/>
            </a:rPr>
            <a:t>1119</a:t>
          </a:r>
          <a:r>
            <a:rPr lang="ru-RU" sz="1600" dirty="0">
              <a:latin typeface="Arial Narrow" panose="020B0606020202030204" pitchFamily="34" charset="0"/>
            </a:rPr>
            <a:t> серий КТ грудной клетки по </a:t>
          </a:r>
          <a:r>
            <a:rPr lang="ru-RU" sz="1600" b="1" dirty="0">
              <a:latin typeface="Arial Narrow" panose="020B0606020202030204" pitchFamily="34" charset="0"/>
            </a:rPr>
            <a:t>402</a:t>
          </a:r>
          <a:r>
            <a:rPr lang="ru-RU" sz="1600" dirty="0">
              <a:latin typeface="Arial Narrow" panose="020B0606020202030204" pitchFamily="34" charset="0"/>
            </a:rPr>
            <a:t> пациентам</a:t>
          </a:r>
          <a:endParaRPr lang="ru-RU" sz="1600" dirty="0"/>
        </a:p>
      </dgm:t>
    </dgm:pt>
    <dgm:pt modelId="{667F3193-80EE-4202-A081-9BA82C59860A}" type="parTrans" cxnId="{7236BAB0-D79F-47B0-BDF6-5316C57E1B39}">
      <dgm:prSet/>
      <dgm:spPr/>
      <dgm:t>
        <a:bodyPr/>
        <a:lstStyle/>
        <a:p>
          <a:endParaRPr lang="ru-RU"/>
        </a:p>
      </dgm:t>
    </dgm:pt>
    <dgm:pt modelId="{38FCF808-C731-491C-8629-B9501EB85D6A}" type="sibTrans" cxnId="{7236BAB0-D79F-47B0-BDF6-5316C57E1B39}">
      <dgm:prSet/>
      <dgm:spPr/>
      <dgm:t>
        <a:bodyPr/>
        <a:lstStyle/>
        <a:p>
          <a:endParaRPr lang="ru-RU"/>
        </a:p>
      </dgm:t>
    </dgm:pt>
    <dgm:pt modelId="{7D096E4F-A4F7-4CE9-9E1E-B01145DCA55F}">
      <dgm:prSet phldrT="[Текст]" custT="1"/>
      <dgm:spPr/>
      <dgm:t>
        <a:bodyPr/>
        <a:lstStyle/>
        <a:p>
          <a:r>
            <a:rPr lang="ru-RU" sz="1400" dirty="0">
              <a:latin typeface="Arial Narrow" panose="020B0606020202030204" pitchFamily="34" charset="0"/>
            </a:rPr>
            <a:t>КТ по </a:t>
          </a:r>
          <a:r>
            <a:rPr lang="ru-RU" sz="1400" b="1" dirty="0">
              <a:latin typeface="Arial Narrow" panose="020B0606020202030204" pitchFamily="34" charset="0"/>
            </a:rPr>
            <a:t>45</a:t>
          </a:r>
          <a:r>
            <a:rPr lang="ru-RU" sz="1400" dirty="0">
              <a:latin typeface="Arial Narrow" panose="020B0606020202030204" pitchFamily="34" charset="0"/>
            </a:rPr>
            <a:t> пациентам – очаговые изменения</a:t>
          </a:r>
          <a:endParaRPr lang="ru-RU" sz="1400" dirty="0"/>
        </a:p>
      </dgm:t>
    </dgm:pt>
    <dgm:pt modelId="{AC67BED9-BB20-4E27-8A58-E282C9D0EF7D}" type="parTrans" cxnId="{8AEE5910-76EE-412A-AAD6-C76CBEC88B49}">
      <dgm:prSet/>
      <dgm:spPr/>
      <dgm:t>
        <a:bodyPr/>
        <a:lstStyle/>
        <a:p>
          <a:endParaRPr lang="ru-RU"/>
        </a:p>
      </dgm:t>
    </dgm:pt>
    <dgm:pt modelId="{4A319A87-29A8-4AF2-BFE2-BD1716D8F437}" type="sibTrans" cxnId="{8AEE5910-76EE-412A-AAD6-C76CBEC88B49}">
      <dgm:prSet/>
      <dgm:spPr/>
      <dgm:t>
        <a:bodyPr/>
        <a:lstStyle/>
        <a:p>
          <a:endParaRPr lang="ru-RU"/>
        </a:p>
      </dgm:t>
    </dgm:pt>
    <dgm:pt modelId="{8D543550-3072-43E4-83C2-88E865EB5907}">
      <dgm:prSet phldrT="[Текст]" custT="1"/>
      <dgm:spPr/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21</a:t>
          </a:r>
          <a:r>
            <a:rPr lang="ru-RU" sz="1400" dirty="0">
              <a:latin typeface="Arial Narrow" panose="020B0606020202030204" pitchFamily="34" charset="0"/>
            </a:rPr>
            <a:t> случай подтвержден</a:t>
          </a:r>
          <a:endParaRPr lang="ru-RU" sz="1400" dirty="0"/>
        </a:p>
      </dgm:t>
    </dgm:pt>
    <dgm:pt modelId="{3DD06AFA-0E2A-484F-AAE3-52B6670E8228}" type="parTrans" cxnId="{314F3705-9954-4760-96DC-4A185AAC09C7}">
      <dgm:prSet/>
      <dgm:spPr/>
      <dgm:t>
        <a:bodyPr/>
        <a:lstStyle/>
        <a:p>
          <a:endParaRPr lang="ru-RU"/>
        </a:p>
      </dgm:t>
    </dgm:pt>
    <dgm:pt modelId="{92C054AA-EE0A-4D57-A4F9-72D1CDC73E15}" type="sibTrans" cxnId="{314F3705-9954-4760-96DC-4A185AAC09C7}">
      <dgm:prSet/>
      <dgm:spPr/>
      <dgm:t>
        <a:bodyPr/>
        <a:lstStyle/>
        <a:p>
          <a:endParaRPr lang="ru-RU"/>
        </a:p>
      </dgm:t>
    </dgm:pt>
    <dgm:pt modelId="{F1C86B4F-B823-4E02-BB3F-48CE72F7E371}">
      <dgm:prSet phldrT="[Текст]" custT="1"/>
      <dgm:spPr/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24</a:t>
          </a:r>
          <a:r>
            <a:rPr lang="ru-RU" sz="1400" dirty="0">
              <a:latin typeface="Arial Narrow" panose="020B0606020202030204" pitchFamily="34" charset="0"/>
            </a:rPr>
            <a:t> случая –  ложноположительные</a:t>
          </a:r>
          <a:endParaRPr lang="ru-RU" sz="1400" dirty="0"/>
        </a:p>
      </dgm:t>
    </dgm:pt>
    <dgm:pt modelId="{618C4B99-F25F-4573-8695-221EBF0CD236}" type="parTrans" cxnId="{3D38AB3E-755C-4012-A608-277B0AD642F7}">
      <dgm:prSet/>
      <dgm:spPr/>
      <dgm:t>
        <a:bodyPr/>
        <a:lstStyle/>
        <a:p>
          <a:endParaRPr lang="ru-RU"/>
        </a:p>
      </dgm:t>
    </dgm:pt>
    <dgm:pt modelId="{DA41630A-33B5-44BE-A77D-B0FFBAC7DAB3}" type="sibTrans" cxnId="{3D38AB3E-755C-4012-A608-277B0AD642F7}">
      <dgm:prSet/>
      <dgm:spPr/>
      <dgm:t>
        <a:bodyPr/>
        <a:lstStyle/>
        <a:p>
          <a:endParaRPr lang="ru-RU"/>
        </a:p>
      </dgm:t>
    </dgm:pt>
    <dgm:pt modelId="{7B6E4152-6644-492B-B9B5-B258BBE057B6}">
      <dgm:prSet phldrT="[Текст]" custT="1"/>
      <dgm:spPr/>
      <dgm:t>
        <a:bodyPr/>
        <a:lstStyle/>
        <a:p>
          <a:r>
            <a:rPr lang="ru-RU" sz="1400" dirty="0">
              <a:latin typeface="Arial Narrow" panose="020B0606020202030204" pitchFamily="34" charset="0"/>
            </a:rPr>
            <a:t>КТ без патологии </a:t>
          </a:r>
          <a:r>
            <a:rPr lang="ru-RU" sz="1400" b="1" dirty="0">
              <a:latin typeface="Arial Narrow" panose="020B0606020202030204" pitchFamily="34" charset="0"/>
            </a:rPr>
            <a:t>357</a:t>
          </a:r>
          <a:r>
            <a:rPr lang="ru-RU" sz="1400" dirty="0">
              <a:latin typeface="Arial Narrow" panose="020B0606020202030204" pitchFamily="34" charset="0"/>
            </a:rPr>
            <a:t> – заключения врача и ИИ совпали</a:t>
          </a:r>
          <a:endParaRPr lang="ru-RU" sz="1400" dirty="0"/>
        </a:p>
      </dgm:t>
    </dgm:pt>
    <dgm:pt modelId="{CB601C86-B2E8-4D49-A331-17E7CF8852E2}" type="parTrans" cxnId="{0FB278B8-DF93-46C4-8430-64789BBAB127}">
      <dgm:prSet/>
      <dgm:spPr/>
      <dgm:t>
        <a:bodyPr/>
        <a:lstStyle/>
        <a:p>
          <a:endParaRPr lang="ru-RU"/>
        </a:p>
      </dgm:t>
    </dgm:pt>
    <dgm:pt modelId="{79181937-AB54-4CE5-913D-CB6ED2E25351}" type="sibTrans" cxnId="{0FB278B8-DF93-46C4-8430-64789BBAB127}">
      <dgm:prSet/>
      <dgm:spPr/>
      <dgm:t>
        <a:bodyPr/>
        <a:lstStyle/>
        <a:p>
          <a:endParaRPr lang="ru-RU"/>
        </a:p>
      </dgm:t>
    </dgm:pt>
    <dgm:pt modelId="{853F5FF9-9C37-40FF-A2EF-93EEEB0B23AE}">
      <dgm:prSet phldrT="[Текст]" custT="1"/>
      <dgm:spPr/>
      <dgm:t>
        <a:bodyPr/>
        <a:lstStyle/>
        <a:p>
          <a:r>
            <a:rPr lang="ru-RU" sz="1400" dirty="0">
              <a:latin typeface="Arial Narrow" panose="020B0606020202030204" pitchFamily="34" charset="0"/>
            </a:rPr>
            <a:t>Ложноотрицательных </a:t>
          </a:r>
        </a:p>
        <a:p>
          <a:r>
            <a:rPr lang="ru-RU" sz="1400" dirty="0">
              <a:latin typeface="Arial Narrow" panose="020B0606020202030204" pitchFamily="34" charset="0"/>
            </a:rPr>
            <a:t>заключений – </a:t>
          </a:r>
          <a:r>
            <a:rPr lang="ru-RU" sz="1400" b="1" dirty="0">
              <a:latin typeface="Arial Narrow" panose="020B0606020202030204" pitchFamily="34" charset="0"/>
            </a:rPr>
            <a:t>0</a:t>
          </a:r>
          <a:endParaRPr lang="ru-RU" sz="1400" b="1" dirty="0"/>
        </a:p>
      </dgm:t>
    </dgm:pt>
    <dgm:pt modelId="{0F5991A4-9E48-4E80-B383-7B0AC05BA0AA}" type="parTrans" cxnId="{195F2A6D-52F5-4F71-B1F1-7DF65B99D31E}">
      <dgm:prSet/>
      <dgm:spPr/>
      <dgm:t>
        <a:bodyPr/>
        <a:lstStyle/>
        <a:p>
          <a:endParaRPr lang="ru-RU"/>
        </a:p>
      </dgm:t>
    </dgm:pt>
    <dgm:pt modelId="{0DA4C22E-2FD0-4E7A-B938-0988F3316D88}" type="sibTrans" cxnId="{195F2A6D-52F5-4F71-B1F1-7DF65B99D31E}">
      <dgm:prSet/>
      <dgm:spPr/>
      <dgm:t>
        <a:bodyPr/>
        <a:lstStyle/>
        <a:p>
          <a:endParaRPr lang="ru-RU"/>
        </a:p>
      </dgm:t>
    </dgm:pt>
    <dgm:pt modelId="{F52F0F3D-D83E-46A2-A26F-E6D048BB1DB3}">
      <dgm:prSet phldrT="[Текст]" custT="1"/>
      <dgm:spPr/>
      <dgm:t>
        <a:bodyPr/>
        <a:lstStyle/>
        <a:p>
          <a:r>
            <a:rPr lang="ru-RU" sz="2000" dirty="0">
              <a:latin typeface="Arial Narrow" panose="020B0606020202030204" pitchFamily="34" charset="0"/>
            </a:rPr>
            <a:t>Просмотрено всего</a:t>
          </a:r>
          <a:endParaRPr lang="ru-RU" sz="2000" dirty="0"/>
        </a:p>
      </dgm:t>
    </dgm:pt>
    <dgm:pt modelId="{82110DF0-7148-494D-BA9F-B30D355F19D6}" type="parTrans" cxnId="{8571E7DC-3E4C-417F-9CC5-DDE33C29FB31}">
      <dgm:prSet/>
      <dgm:spPr/>
      <dgm:t>
        <a:bodyPr/>
        <a:lstStyle/>
        <a:p>
          <a:endParaRPr lang="ru-RU"/>
        </a:p>
      </dgm:t>
    </dgm:pt>
    <dgm:pt modelId="{C5D9F243-2153-4044-B736-088572EDEE7F}" type="sibTrans" cxnId="{8571E7DC-3E4C-417F-9CC5-DDE33C29FB31}">
      <dgm:prSet/>
      <dgm:spPr/>
      <dgm:t>
        <a:bodyPr/>
        <a:lstStyle/>
        <a:p>
          <a:endParaRPr lang="ru-RU"/>
        </a:p>
      </dgm:t>
    </dgm:pt>
    <dgm:pt modelId="{B21C070E-B37A-4AA0-8C6B-6626A30E7B88}">
      <dgm:prSet phldrT="[Текст]" custT="1"/>
      <dgm:spPr/>
      <dgm:t>
        <a:bodyPr/>
        <a:lstStyle/>
        <a:p>
          <a:r>
            <a:rPr lang="ru-RU" sz="2000" dirty="0">
              <a:latin typeface="Arial Narrow" panose="020B0606020202030204" pitchFamily="34" charset="0"/>
            </a:rPr>
            <a:t>Патология/Норма заключение ИИ</a:t>
          </a:r>
          <a:endParaRPr lang="ru-RU" sz="2000" dirty="0"/>
        </a:p>
      </dgm:t>
    </dgm:pt>
    <dgm:pt modelId="{4F6C84AB-606C-49C3-B953-2DBDB108A1E3}" type="parTrans" cxnId="{ED618F17-0981-470D-8363-2074C083F769}">
      <dgm:prSet/>
      <dgm:spPr/>
      <dgm:t>
        <a:bodyPr/>
        <a:lstStyle/>
        <a:p>
          <a:endParaRPr lang="ru-RU"/>
        </a:p>
      </dgm:t>
    </dgm:pt>
    <dgm:pt modelId="{75070816-F191-4B59-BAD2-D37CC89EFC69}" type="sibTrans" cxnId="{ED618F17-0981-470D-8363-2074C083F769}">
      <dgm:prSet/>
      <dgm:spPr/>
      <dgm:t>
        <a:bodyPr/>
        <a:lstStyle/>
        <a:p>
          <a:endParaRPr lang="ru-RU"/>
        </a:p>
      </dgm:t>
    </dgm:pt>
    <dgm:pt modelId="{F2421187-BC6A-486D-A7A8-9424E53D7FBA}">
      <dgm:prSet phldrT="[Текст]" custT="1"/>
      <dgm:spPr/>
      <dgm:t>
        <a:bodyPr/>
        <a:lstStyle/>
        <a:p>
          <a:r>
            <a:rPr lang="ru-RU" sz="2000" dirty="0">
              <a:latin typeface="Arial Narrow" panose="020B0606020202030204" pitchFamily="34" charset="0"/>
            </a:rPr>
            <a:t>Повторный пересмотр врача-рентгенолога</a:t>
          </a:r>
          <a:endParaRPr lang="ru-RU" sz="2000" dirty="0"/>
        </a:p>
      </dgm:t>
    </dgm:pt>
    <dgm:pt modelId="{45F1C822-A359-45C6-AEE7-7481621772A0}" type="parTrans" cxnId="{34C08159-4116-412E-A294-22EC98638891}">
      <dgm:prSet/>
      <dgm:spPr/>
      <dgm:t>
        <a:bodyPr/>
        <a:lstStyle/>
        <a:p>
          <a:endParaRPr lang="ru-RU"/>
        </a:p>
      </dgm:t>
    </dgm:pt>
    <dgm:pt modelId="{8A7FB288-35A5-4DE7-94A5-DC352FB88963}" type="sibTrans" cxnId="{34C08159-4116-412E-A294-22EC98638891}">
      <dgm:prSet/>
      <dgm:spPr/>
      <dgm:t>
        <a:bodyPr/>
        <a:lstStyle/>
        <a:p>
          <a:endParaRPr lang="ru-RU"/>
        </a:p>
      </dgm:t>
    </dgm:pt>
    <dgm:pt modelId="{8E229010-FD75-43B2-B869-60DAE0D51390}">
      <dgm:prSet phldrT="[Текст]" custT="1"/>
      <dgm:spPr/>
      <dgm:t>
        <a:bodyPr anchor="ctr"/>
        <a:lstStyle/>
        <a:p>
          <a:r>
            <a:rPr lang="ru-RU" sz="2000" dirty="0">
              <a:latin typeface="Arial Narrow" panose="020B0606020202030204" pitchFamily="34" charset="0"/>
            </a:rPr>
            <a:t>Данные медицинской карты</a:t>
          </a:r>
          <a:endParaRPr lang="ru-RU" sz="2000" dirty="0"/>
        </a:p>
      </dgm:t>
    </dgm:pt>
    <dgm:pt modelId="{160D8925-FE30-4147-8DA1-C438CCAD4440}" type="parTrans" cxnId="{347D3738-838F-40EB-86C1-10596BBC8744}">
      <dgm:prSet/>
      <dgm:spPr/>
      <dgm:t>
        <a:bodyPr/>
        <a:lstStyle/>
        <a:p>
          <a:endParaRPr lang="ru-RU"/>
        </a:p>
      </dgm:t>
    </dgm:pt>
    <dgm:pt modelId="{228CCA5F-30D6-41D2-9171-99504B28788A}" type="sibTrans" cxnId="{347D3738-838F-40EB-86C1-10596BBC8744}">
      <dgm:prSet/>
      <dgm:spPr/>
      <dgm:t>
        <a:bodyPr/>
        <a:lstStyle/>
        <a:p>
          <a:endParaRPr lang="ru-RU"/>
        </a:p>
      </dgm:t>
    </dgm:pt>
    <dgm:pt modelId="{62F88A38-9C34-45A7-BF97-11DC4D9D58AD}">
      <dgm:prSet/>
      <dgm:spPr/>
      <dgm:t>
        <a:bodyPr/>
        <a:lstStyle/>
        <a:p>
          <a:r>
            <a:rPr lang="ru-RU" b="1" dirty="0">
              <a:latin typeface="Arial Narrow" panose="020B0606020202030204" pitchFamily="34" charset="0"/>
            </a:rPr>
            <a:t>19</a:t>
          </a:r>
          <a:r>
            <a:rPr lang="ru-RU" dirty="0">
              <a:latin typeface="Arial Narrow" panose="020B0606020202030204" pitchFamily="34" charset="0"/>
            </a:rPr>
            <a:t> пациентов ранее известны, получают лечения, </a:t>
          </a:r>
          <a:r>
            <a:rPr lang="ru-RU" b="1" dirty="0">
              <a:latin typeface="Arial Narrow" panose="020B0606020202030204" pitchFamily="34" charset="0"/>
            </a:rPr>
            <a:t>2</a:t>
          </a:r>
          <a:r>
            <a:rPr lang="ru-RU" dirty="0">
              <a:latin typeface="Arial Narrow" panose="020B0606020202030204" pitchFamily="34" charset="0"/>
            </a:rPr>
            <a:t> – вновь выявлены, направлены на консультацию торакального хирурга </a:t>
          </a:r>
          <a:endParaRPr lang="ru-RU" dirty="0"/>
        </a:p>
      </dgm:t>
    </dgm:pt>
    <dgm:pt modelId="{5FDE0073-C0DF-4EA0-A113-E9A0DDCEB12D}" type="parTrans" cxnId="{538065E8-6DE9-4E57-9B90-B87A944B0987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E1FB0C82-2240-4120-9775-2929023DF139}" type="sibTrans" cxnId="{538065E8-6DE9-4E57-9B90-B87A944B0987}">
      <dgm:prSet/>
      <dgm:spPr/>
      <dgm:t>
        <a:bodyPr/>
        <a:lstStyle/>
        <a:p>
          <a:endParaRPr lang="ru-RU"/>
        </a:p>
      </dgm:t>
    </dgm:pt>
    <dgm:pt modelId="{2999A6C7-35C4-42A3-ADEC-3BD78C10D30A}">
      <dgm:prSet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Специфичность метода </a:t>
          </a:r>
          <a:r>
            <a:rPr lang="ru-RU" b="1" dirty="0">
              <a:latin typeface="Arial Narrow" panose="020B0606020202030204" pitchFamily="34" charset="0"/>
            </a:rPr>
            <a:t>46,7%</a:t>
          </a:r>
          <a:endParaRPr lang="ru-RU" b="1" dirty="0"/>
        </a:p>
      </dgm:t>
    </dgm:pt>
    <dgm:pt modelId="{AEFCDFB4-9DB5-4FA5-A67A-E35C1AC7D4D7}" type="parTrans" cxnId="{BF9288B8-0578-4A6E-9E5D-22FA16BB64B3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5052EC93-68A4-452E-817E-EEB9734E3AF6}" type="sibTrans" cxnId="{BF9288B8-0578-4A6E-9E5D-22FA16BB64B3}">
      <dgm:prSet/>
      <dgm:spPr/>
      <dgm:t>
        <a:bodyPr/>
        <a:lstStyle/>
        <a:p>
          <a:endParaRPr lang="ru-RU"/>
        </a:p>
      </dgm:t>
    </dgm:pt>
    <dgm:pt modelId="{38E2AEB9-C636-495D-B97E-18BCF15CC6FF}">
      <dgm:prSet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Высокая чувствительность метода – </a:t>
          </a:r>
          <a:r>
            <a:rPr lang="ru-RU" b="1" dirty="0">
              <a:latin typeface="Arial Narrow" panose="020B0606020202030204" pitchFamily="34" charset="0"/>
            </a:rPr>
            <a:t>100%</a:t>
          </a:r>
          <a:endParaRPr lang="ru-RU" b="1" dirty="0"/>
        </a:p>
      </dgm:t>
    </dgm:pt>
    <dgm:pt modelId="{D32419F0-1385-4FAC-87F0-2396B5CD1FFB}" type="parTrans" cxnId="{B7714A5B-38C8-402B-881B-4AF9F0AD0110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8345A589-726B-47AF-8806-99AE9B4D702B}" type="sibTrans" cxnId="{B7714A5B-38C8-402B-881B-4AF9F0AD0110}">
      <dgm:prSet/>
      <dgm:spPr/>
      <dgm:t>
        <a:bodyPr/>
        <a:lstStyle/>
        <a:p>
          <a:endParaRPr lang="ru-RU"/>
        </a:p>
      </dgm:t>
    </dgm:pt>
    <dgm:pt modelId="{5835F199-8B19-44C5-BD8C-B552B5FECA4D}" type="pres">
      <dgm:prSet presAssocID="{4754605D-3662-4549-97A5-5ED8CDD93F8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EEAED-A190-41BA-872A-3C428D905984}" type="pres">
      <dgm:prSet presAssocID="{4754605D-3662-4549-97A5-5ED8CDD93F84}" presName="hierFlow" presStyleCnt="0"/>
      <dgm:spPr/>
    </dgm:pt>
    <dgm:pt modelId="{3CF61FAC-E113-4AE1-A2ED-84C0FA4EFE94}" type="pres">
      <dgm:prSet presAssocID="{4754605D-3662-4549-97A5-5ED8CDD93F84}" presName="firstBuf" presStyleCnt="0"/>
      <dgm:spPr/>
    </dgm:pt>
    <dgm:pt modelId="{216359A5-C6F9-41A1-9F5D-1616EBD40AD7}" type="pres">
      <dgm:prSet presAssocID="{4754605D-3662-4549-97A5-5ED8CDD93F8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1DB6E7B-23C5-44C4-9656-BDD793191A05}" type="pres">
      <dgm:prSet presAssocID="{35986C3B-370B-4056-B29B-C9CB210D954B}" presName="Name14" presStyleCnt="0"/>
      <dgm:spPr/>
    </dgm:pt>
    <dgm:pt modelId="{D254ED5B-58AE-4A2E-B3AF-040F36B670CA}" type="pres">
      <dgm:prSet presAssocID="{35986C3B-370B-4056-B29B-C9CB210D954B}" presName="level1Shape" presStyleLbl="node0" presStyleIdx="0" presStyleCnt="1" custScaleX="434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A4FAA6-694D-4418-A98B-46772AFFEF64}" type="pres">
      <dgm:prSet presAssocID="{35986C3B-370B-4056-B29B-C9CB210D954B}" presName="hierChild2" presStyleCnt="0"/>
      <dgm:spPr/>
    </dgm:pt>
    <dgm:pt modelId="{5F665C3B-2EA8-4AAA-A709-36D299A18E97}" type="pres">
      <dgm:prSet presAssocID="{AC67BED9-BB20-4E27-8A58-E282C9D0EF7D}" presName="Name19" presStyleLbl="parChTrans1D2" presStyleIdx="0" presStyleCnt="2"/>
      <dgm:spPr/>
      <dgm:t>
        <a:bodyPr/>
        <a:lstStyle/>
        <a:p>
          <a:endParaRPr lang="ru-RU"/>
        </a:p>
      </dgm:t>
    </dgm:pt>
    <dgm:pt modelId="{436443A5-EB7F-4E70-A864-CD60C8AEEB18}" type="pres">
      <dgm:prSet presAssocID="{7D096E4F-A4F7-4CE9-9E1E-B01145DCA55F}" presName="Name21" presStyleCnt="0"/>
      <dgm:spPr/>
    </dgm:pt>
    <dgm:pt modelId="{1A5D0D72-C34B-4C0F-B253-D2CEEA24243C}" type="pres">
      <dgm:prSet presAssocID="{7D096E4F-A4F7-4CE9-9E1E-B01145DCA55F}" presName="level2Shape" presStyleLbl="node2" presStyleIdx="0" presStyleCnt="2" custScaleX="156343"/>
      <dgm:spPr/>
      <dgm:t>
        <a:bodyPr/>
        <a:lstStyle/>
        <a:p>
          <a:endParaRPr lang="ru-RU"/>
        </a:p>
      </dgm:t>
    </dgm:pt>
    <dgm:pt modelId="{29585237-A0B6-4673-B5B4-361366F65507}" type="pres">
      <dgm:prSet presAssocID="{7D096E4F-A4F7-4CE9-9E1E-B01145DCA55F}" presName="hierChild3" presStyleCnt="0"/>
      <dgm:spPr/>
    </dgm:pt>
    <dgm:pt modelId="{877FDDCE-CAF1-4CE3-8E23-AA8695D939E5}" type="pres">
      <dgm:prSet presAssocID="{3DD06AFA-0E2A-484F-AAE3-52B6670E8228}" presName="Name19" presStyleLbl="parChTrans1D3" presStyleIdx="0" presStyleCnt="3"/>
      <dgm:spPr/>
      <dgm:t>
        <a:bodyPr/>
        <a:lstStyle/>
        <a:p>
          <a:endParaRPr lang="ru-RU"/>
        </a:p>
      </dgm:t>
    </dgm:pt>
    <dgm:pt modelId="{85E1028E-09D4-46F5-9C7A-F72A26C55706}" type="pres">
      <dgm:prSet presAssocID="{8D543550-3072-43E4-83C2-88E865EB5907}" presName="Name21" presStyleCnt="0"/>
      <dgm:spPr/>
    </dgm:pt>
    <dgm:pt modelId="{2C866C46-F00A-41B7-93A1-97CCE492CA7D}" type="pres">
      <dgm:prSet presAssocID="{8D543550-3072-43E4-83C2-88E865EB5907}" presName="level2Shape" presStyleLbl="node3" presStyleIdx="0" presStyleCnt="3" custScaleX="156343"/>
      <dgm:spPr/>
      <dgm:t>
        <a:bodyPr/>
        <a:lstStyle/>
        <a:p>
          <a:endParaRPr lang="ru-RU"/>
        </a:p>
      </dgm:t>
    </dgm:pt>
    <dgm:pt modelId="{802DDBF2-FDF0-480D-B62A-032A4D380132}" type="pres">
      <dgm:prSet presAssocID="{8D543550-3072-43E4-83C2-88E865EB5907}" presName="hierChild3" presStyleCnt="0"/>
      <dgm:spPr/>
    </dgm:pt>
    <dgm:pt modelId="{F690BD13-8B22-49F0-9B5E-97A07C2EBFF3}" type="pres">
      <dgm:prSet presAssocID="{5FDE0073-C0DF-4EA0-A113-E9A0DDCEB12D}" presName="Name19" presStyleLbl="parChTrans1D4" presStyleIdx="0" presStyleCnt="3"/>
      <dgm:spPr/>
      <dgm:t>
        <a:bodyPr/>
        <a:lstStyle/>
        <a:p>
          <a:endParaRPr lang="ru-RU"/>
        </a:p>
      </dgm:t>
    </dgm:pt>
    <dgm:pt modelId="{CAA85BB0-974D-4375-81FC-1C1782291631}" type="pres">
      <dgm:prSet presAssocID="{62F88A38-9C34-45A7-BF97-11DC4D9D58AD}" presName="Name21" presStyleCnt="0"/>
      <dgm:spPr/>
    </dgm:pt>
    <dgm:pt modelId="{007951CF-DFB4-429B-8625-C5F1341B3270}" type="pres">
      <dgm:prSet presAssocID="{62F88A38-9C34-45A7-BF97-11DC4D9D58AD}" presName="level2Shape" presStyleLbl="node4" presStyleIdx="0" presStyleCnt="3" custScaleX="205526"/>
      <dgm:spPr/>
      <dgm:t>
        <a:bodyPr/>
        <a:lstStyle/>
        <a:p>
          <a:endParaRPr lang="ru-RU"/>
        </a:p>
      </dgm:t>
    </dgm:pt>
    <dgm:pt modelId="{28795272-37A2-4DAB-9D36-CF9F83FB7D49}" type="pres">
      <dgm:prSet presAssocID="{62F88A38-9C34-45A7-BF97-11DC4D9D58AD}" presName="hierChild3" presStyleCnt="0"/>
      <dgm:spPr/>
    </dgm:pt>
    <dgm:pt modelId="{89CBDFD1-1E0A-47A3-B597-A4972B938AD0}" type="pres">
      <dgm:prSet presAssocID="{618C4B99-F25F-4573-8695-221EBF0CD236}" presName="Name19" presStyleLbl="parChTrans1D3" presStyleIdx="1" presStyleCnt="3"/>
      <dgm:spPr/>
      <dgm:t>
        <a:bodyPr/>
        <a:lstStyle/>
        <a:p>
          <a:endParaRPr lang="ru-RU"/>
        </a:p>
      </dgm:t>
    </dgm:pt>
    <dgm:pt modelId="{C1BE2432-0747-4F86-9C01-C95F16394F31}" type="pres">
      <dgm:prSet presAssocID="{F1C86B4F-B823-4E02-BB3F-48CE72F7E371}" presName="Name21" presStyleCnt="0"/>
      <dgm:spPr/>
    </dgm:pt>
    <dgm:pt modelId="{974B7664-062F-44F2-BCD2-E6E73F474B53}" type="pres">
      <dgm:prSet presAssocID="{F1C86B4F-B823-4E02-BB3F-48CE72F7E371}" presName="level2Shape" presStyleLbl="node3" presStyleIdx="1" presStyleCnt="3" custScaleX="156343"/>
      <dgm:spPr/>
      <dgm:t>
        <a:bodyPr/>
        <a:lstStyle/>
        <a:p>
          <a:endParaRPr lang="ru-RU"/>
        </a:p>
      </dgm:t>
    </dgm:pt>
    <dgm:pt modelId="{B1174F50-E81B-4938-A32A-941D81E37AC1}" type="pres">
      <dgm:prSet presAssocID="{F1C86B4F-B823-4E02-BB3F-48CE72F7E371}" presName="hierChild3" presStyleCnt="0"/>
      <dgm:spPr/>
    </dgm:pt>
    <dgm:pt modelId="{A471588B-47EB-4A9D-93DB-86ECCC9D12E8}" type="pres">
      <dgm:prSet presAssocID="{AEFCDFB4-9DB5-4FA5-A67A-E35C1AC7D4D7}" presName="Name19" presStyleLbl="parChTrans1D4" presStyleIdx="1" presStyleCnt="3"/>
      <dgm:spPr/>
      <dgm:t>
        <a:bodyPr/>
        <a:lstStyle/>
        <a:p>
          <a:endParaRPr lang="ru-RU"/>
        </a:p>
      </dgm:t>
    </dgm:pt>
    <dgm:pt modelId="{C40899BF-D033-45EA-B358-73896DB2070B}" type="pres">
      <dgm:prSet presAssocID="{2999A6C7-35C4-42A3-ADEC-3BD78C10D30A}" presName="Name21" presStyleCnt="0"/>
      <dgm:spPr/>
    </dgm:pt>
    <dgm:pt modelId="{8C24F056-DCA9-4A62-BAAD-C14C5B228117}" type="pres">
      <dgm:prSet presAssocID="{2999A6C7-35C4-42A3-ADEC-3BD78C10D30A}" presName="level2Shape" presStyleLbl="node4" presStyleIdx="1" presStyleCnt="3" custScaleX="156343"/>
      <dgm:spPr/>
      <dgm:t>
        <a:bodyPr/>
        <a:lstStyle/>
        <a:p>
          <a:endParaRPr lang="ru-RU"/>
        </a:p>
      </dgm:t>
    </dgm:pt>
    <dgm:pt modelId="{939AB700-25EF-4E31-BA16-AE64FA9BF96D}" type="pres">
      <dgm:prSet presAssocID="{2999A6C7-35C4-42A3-ADEC-3BD78C10D30A}" presName="hierChild3" presStyleCnt="0"/>
      <dgm:spPr/>
    </dgm:pt>
    <dgm:pt modelId="{7C70A068-724B-4C6E-B4CF-C51B3B12E36D}" type="pres">
      <dgm:prSet presAssocID="{CB601C86-B2E8-4D49-A331-17E7CF8852E2}" presName="Name19" presStyleLbl="parChTrans1D2" presStyleIdx="1" presStyleCnt="2"/>
      <dgm:spPr/>
      <dgm:t>
        <a:bodyPr/>
        <a:lstStyle/>
        <a:p>
          <a:endParaRPr lang="ru-RU"/>
        </a:p>
      </dgm:t>
    </dgm:pt>
    <dgm:pt modelId="{F9F1EB41-F990-49F1-8F3D-7B48E35631A8}" type="pres">
      <dgm:prSet presAssocID="{7B6E4152-6644-492B-B9B5-B258BBE057B6}" presName="Name21" presStyleCnt="0"/>
      <dgm:spPr/>
    </dgm:pt>
    <dgm:pt modelId="{0377231B-D61D-4FD0-9418-497B26EFD1E0}" type="pres">
      <dgm:prSet presAssocID="{7B6E4152-6644-492B-B9B5-B258BBE057B6}" presName="level2Shape" presStyleLbl="node2" presStyleIdx="1" presStyleCnt="2" custScaleX="156343"/>
      <dgm:spPr/>
      <dgm:t>
        <a:bodyPr/>
        <a:lstStyle/>
        <a:p>
          <a:endParaRPr lang="ru-RU"/>
        </a:p>
      </dgm:t>
    </dgm:pt>
    <dgm:pt modelId="{D45D98A5-A3F0-47DD-8167-5230A98C67C5}" type="pres">
      <dgm:prSet presAssocID="{7B6E4152-6644-492B-B9B5-B258BBE057B6}" presName="hierChild3" presStyleCnt="0"/>
      <dgm:spPr/>
    </dgm:pt>
    <dgm:pt modelId="{ED3C5C09-E7CE-4AAD-BD22-2B66BEAB1EB2}" type="pres">
      <dgm:prSet presAssocID="{0F5991A4-9E48-4E80-B383-7B0AC05BA0AA}" presName="Name19" presStyleLbl="parChTrans1D3" presStyleIdx="2" presStyleCnt="3"/>
      <dgm:spPr/>
      <dgm:t>
        <a:bodyPr/>
        <a:lstStyle/>
        <a:p>
          <a:endParaRPr lang="ru-RU"/>
        </a:p>
      </dgm:t>
    </dgm:pt>
    <dgm:pt modelId="{B35D1D11-A9A5-4278-BCDB-25D96ED0D3BA}" type="pres">
      <dgm:prSet presAssocID="{853F5FF9-9C37-40FF-A2EF-93EEEB0B23AE}" presName="Name21" presStyleCnt="0"/>
      <dgm:spPr/>
    </dgm:pt>
    <dgm:pt modelId="{956235A4-F410-4F33-AB65-0C0A28F71538}" type="pres">
      <dgm:prSet presAssocID="{853F5FF9-9C37-40FF-A2EF-93EEEB0B23AE}" presName="level2Shape" presStyleLbl="node3" presStyleIdx="2" presStyleCnt="3" custScaleX="156343"/>
      <dgm:spPr/>
      <dgm:t>
        <a:bodyPr/>
        <a:lstStyle/>
        <a:p>
          <a:endParaRPr lang="ru-RU"/>
        </a:p>
      </dgm:t>
    </dgm:pt>
    <dgm:pt modelId="{BE9BF235-CC53-41BF-93A9-FC449014147E}" type="pres">
      <dgm:prSet presAssocID="{853F5FF9-9C37-40FF-A2EF-93EEEB0B23AE}" presName="hierChild3" presStyleCnt="0"/>
      <dgm:spPr/>
    </dgm:pt>
    <dgm:pt modelId="{8667B103-C048-4F8A-8335-B3F63D913766}" type="pres">
      <dgm:prSet presAssocID="{D32419F0-1385-4FAC-87F0-2396B5CD1FFB}" presName="Name19" presStyleLbl="parChTrans1D4" presStyleIdx="2" presStyleCnt="3"/>
      <dgm:spPr/>
      <dgm:t>
        <a:bodyPr/>
        <a:lstStyle/>
        <a:p>
          <a:endParaRPr lang="ru-RU"/>
        </a:p>
      </dgm:t>
    </dgm:pt>
    <dgm:pt modelId="{5AE3A501-6B25-4251-A689-20479889044A}" type="pres">
      <dgm:prSet presAssocID="{38E2AEB9-C636-495D-B97E-18BCF15CC6FF}" presName="Name21" presStyleCnt="0"/>
      <dgm:spPr/>
    </dgm:pt>
    <dgm:pt modelId="{8A0B41C1-2D42-406C-B40D-0659EA4B591D}" type="pres">
      <dgm:prSet presAssocID="{38E2AEB9-C636-495D-B97E-18BCF15CC6FF}" presName="level2Shape" presStyleLbl="node4" presStyleIdx="2" presStyleCnt="3" custScaleX="156343"/>
      <dgm:spPr/>
      <dgm:t>
        <a:bodyPr/>
        <a:lstStyle/>
        <a:p>
          <a:endParaRPr lang="ru-RU"/>
        </a:p>
      </dgm:t>
    </dgm:pt>
    <dgm:pt modelId="{CC714C8A-A451-4237-85CE-06066E7DB611}" type="pres">
      <dgm:prSet presAssocID="{38E2AEB9-C636-495D-B97E-18BCF15CC6FF}" presName="hierChild3" presStyleCnt="0"/>
      <dgm:spPr/>
    </dgm:pt>
    <dgm:pt modelId="{BA063D6E-5E5A-41C6-B0EB-018147ACCC39}" type="pres">
      <dgm:prSet presAssocID="{4754605D-3662-4549-97A5-5ED8CDD93F84}" presName="bgShapesFlow" presStyleCnt="0"/>
      <dgm:spPr/>
    </dgm:pt>
    <dgm:pt modelId="{957CE639-DDBD-40BA-8D33-1907FB26EA43}" type="pres">
      <dgm:prSet presAssocID="{F52F0F3D-D83E-46A2-A26F-E6D048BB1DB3}" presName="rectComp" presStyleCnt="0"/>
      <dgm:spPr/>
    </dgm:pt>
    <dgm:pt modelId="{AF2BD118-5683-419C-A6E4-3FA05F9F05AB}" type="pres">
      <dgm:prSet presAssocID="{F52F0F3D-D83E-46A2-A26F-E6D048BB1DB3}" presName="bgRect" presStyleLbl="bgShp" presStyleIdx="0" presStyleCnt="4"/>
      <dgm:spPr/>
      <dgm:t>
        <a:bodyPr/>
        <a:lstStyle/>
        <a:p>
          <a:endParaRPr lang="ru-RU"/>
        </a:p>
      </dgm:t>
    </dgm:pt>
    <dgm:pt modelId="{EDAC64B9-FDF0-482D-8F02-4727F4965050}" type="pres">
      <dgm:prSet presAssocID="{F52F0F3D-D83E-46A2-A26F-E6D048BB1DB3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AD39A-AD9A-43F0-BE9D-2CC256133027}" type="pres">
      <dgm:prSet presAssocID="{F52F0F3D-D83E-46A2-A26F-E6D048BB1DB3}" presName="spComp" presStyleCnt="0"/>
      <dgm:spPr/>
    </dgm:pt>
    <dgm:pt modelId="{EF323BE2-7885-4B69-8FB2-8A419AA8F834}" type="pres">
      <dgm:prSet presAssocID="{F52F0F3D-D83E-46A2-A26F-E6D048BB1DB3}" presName="vSp" presStyleCnt="0"/>
      <dgm:spPr/>
    </dgm:pt>
    <dgm:pt modelId="{0311561E-FD1D-485A-872E-971E7DA6DA78}" type="pres">
      <dgm:prSet presAssocID="{B21C070E-B37A-4AA0-8C6B-6626A30E7B88}" presName="rectComp" presStyleCnt="0"/>
      <dgm:spPr/>
    </dgm:pt>
    <dgm:pt modelId="{14BF3C35-F16F-45F5-98E0-580403BC1E40}" type="pres">
      <dgm:prSet presAssocID="{B21C070E-B37A-4AA0-8C6B-6626A30E7B88}" presName="bgRect" presStyleLbl="bgShp" presStyleIdx="1" presStyleCnt="4"/>
      <dgm:spPr/>
      <dgm:t>
        <a:bodyPr/>
        <a:lstStyle/>
        <a:p>
          <a:endParaRPr lang="ru-RU"/>
        </a:p>
      </dgm:t>
    </dgm:pt>
    <dgm:pt modelId="{104DE840-C5AB-46C2-822E-0EF1685A507E}" type="pres">
      <dgm:prSet presAssocID="{B21C070E-B37A-4AA0-8C6B-6626A30E7B88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171F1-559C-4E4D-B7D4-4CB3ACECFCF1}" type="pres">
      <dgm:prSet presAssocID="{B21C070E-B37A-4AA0-8C6B-6626A30E7B88}" presName="spComp" presStyleCnt="0"/>
      <dgm:spPr/>
    </dgm:pt>
    <dgm:pt modelId="{2F800AE1-34CA-40F7-9325-1FC7F09BA38C}" type="pres">
      <dgm:prSet presAssocID="{B21C070E-B37A-4AA0-8C6B-6626A30E7B88}" presName="vSp" presStyleCnt="0"/>
      <dgm:spPr/>
    </dgm:pt>
    <dgm:pt modelId="{DBF124C0-B95D-42C3-A3C1-38F71D12425B}" type="pres">
      <dgm:prSet presAssocID="{F2421187-BC6A-486D-A7A8-9424E53D7FBA}" presName="rectComp" presStyleCnt="0"/>
      <dgm:spPr/>
    </dgm:pt>
    <dgm:pt modelId="{EB14D57C-6AAF-4502-B19D-F8BF44169C23}" type="pres">
      <dgm:prSet presAssocID="{F2421187-BC6A-486D-A7A8-9424E53D7FBA}" presName="bgRect" presStyleLbl="bgShp" presStyleIdx="2" presStyleCnt="4"/>
      <dgm:spPr/>
      <dgm:t>
        <a:bodyPr/>
        <a:lstStyle/>
        <a:p>
          <a:endParaRPr lang="ru-RU"/>
        </a:p>
      </dgm:t>
    </dgm:pt>
    <dgm:pt modelId="{CE2EFC8D-BEE7-46A6-AF04-7997A88DA50A}" type="pres">
      <dgm:prSet presAssocID="{F2421187-BC6A-486D-A7A8-9424E53D7FBA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8E32A-7BA7-42C1-AAEE-5390B59ED808}" type="pres">
      <dgm:prSet presAssocID="{F2421187-BC6A-486D-A7A8-9424E53D7FBA}" presName="spComp" presStyleCnt="0"/>
      <dgm:spPr/>
    </dgm:pt>
    <dgm:pt modelId="{AA2C681D-BC6C-4D8E-AF7E-18721F6F26D1}" type="pres">
      <dgm:prSet presAssocID="{F2421187-BC6A-486D-A7A8-9424E53D7FBA}" presName="vSp" presStyleCnt="0"/>
      <dgm:spPr/>
    </dgm:pt>
    <dgm:pt modelId="{3C4F274F-E907-4F03-96FA-DFD045E8B710}" type="pres">
      <dgm:prSet presAssocID="{8E229010-FD75-43B2-B869-60DAE0D51390}" presName="rectComp" presStyleCnt="0"/>
      <dgm:spPr/>
    </dgm:pt>
    <dgm:pt modelId="{A8691129-3EC6-4E82-9AA1-A430AB0154F3}" type="pres">
      <dgm:prSet presAssocID="{8E229010-FD75-43B2-B869-60DAE0D51390}" presName="bgRect" presStyleLbl="bgShp" presStyleIdx="3" presStyleCnt="4"/>
      <dgm:spPr/>
      <dgm:t>
        <a:bodyPr/>
        <a:lstStyle/>
        <a:p>
          <a:endParaRPr lang="ru-RU"/>
        </a:p>
      </dgm:t>
    </dgm:pt>
    <dgm:pt modelId="{FE7166C0-3FDC-4685-9373-389B1D38058F}" type="pres">
      <dgm:prSet presAssocID="{8E229010-FD75-43B2-B869-60DAE0D51390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8521-DB56-4446-99D3-98C0C52FE538}" type="presOf" srcId="{CB601C86-B2E8-4D49-A331-17E7CF8852E2}" destId="{7C70A068-724B-4C6E-B4CF-C51B3B12E36D}" srcOrd="0" destOrd="0" presId="urn:microsoft.com/office/officeart/2005/8/layout/hierarchy6"/>
    <dgm:cxn modelId="{05D4148F-458D-44D9-B701-40023122262E}" type="presOf" srcId="{B21C070E-B37A-4AA0-8C6B-6626A30E7B88}" destId="{104DE840-C5AB-46C2-822E-0EF1685A507E}" srcOrd="1" destOrd="0" presId="urn:microsoft.com/office/officeart/2005/8/layout/hierarchy6"/>
    <dgm:cxn modelId="{CDEC6D07-C6CB-4620-86A6-A2E9357270FC}" type="presOf" srcId="{853F5FF9-9C37-40FF-A2EF-93EEEB0B23AE}" destId="{956235A4-F410-4F33-AB65-0C0A28F71538}" srcOrd="0" destOrd="0" presId="urn:microsoft.com/office/officeart/2005/8/layout/hierarchy6"/>
    <dgm:cxn modelId="{81750899-F4FE-469D-9327-F2B8E0C966C1}" type="presOf" srcId="{F52F0F3D-D83E-46A2-A26F-E6D048BB1DB3}" destId="{EDAC64B9-FDF0-482D-8F02-4727F4965050}" srcOrd="1" destOrd="0" presId="urn:microsoft.com/office/officeart/2005/8/layout/hierarchy6"/>
    <dgm:cxn modelId="{96A72F0A-CF0C-49F5-8B49-1469A2FCEBE4}" type="presOf" srcId="{8E229010-FD75-43B2-B869-60DAE0D51390}" destId="{FE7166C0-3FDC-4685-9373-389B1D38058F}" srcOrd="1" destOrd="0" presId="urn:microsoft.com/office/officeart/2005/8/layout/hierarchy6"/>
    <dgm:cxn modelId="{BF9288B8-0578-4A6E-9E5D-22FA16BB64B3}" srcId="{F1C86B4F-B823-4E02-BB3F-48CE72F7E371}" destId="{2999A6C7-35C4-42A3-ADEC-3BD78C10D30A}" srcOrd="0" destOrd="0" parTransId="{AEFCDFB4-9DB5-4FA5-A67A-E35C1AC7D4D7}" sibTransId="{5052EC93-68A4-452E-817E-EEB9734E3AF6}"/>
    <dgm:cxn modelId="{835746A0-598E-4584-9169-CE3455759CED}" type="presOf" srcId="{7D096E4F-A4F7-4CE9-9E1E-B01145DCA55F}" destId="{1A5D0D72-C34B-4C0F-B253-D2CEEA24243C}" srcOrd="0" destOrd="0" presId="urn:microsoft.com/office/officeart/2005/8/layout/hierarchy6"/>
    <dgm:cxn modelId="{CB62EABE-7513-402F-8E72-5391FFF53E30}" type="presOf" srcId="{618C4B99-F25F-4573-8695-221EBF0CD236}" destId="{89CBDFD1-1E0A-47A3-B597-A4972B938AD0}" srcOrd="0" destOrd="0" presId="urn:microsoft.com/office/officeart/2005/8/layout/hierarchy6"/>
    <dgm:cxn modelId="{347D3738-838F-40EB-86C1-10596BBC8744}" srcId="{4754605D-3662-4549-97A5-5ED8CDD93F84}" destId="{8E229010-FD75-43B2-B869-60DAE0D51390}" srcOrd="4" destOrd="0" parTransId="{160D8925-FE30-4147-8DA1-C438CCAD4440}" sibTransId="{228CCA5F-30D6-41D2-9171-99504B28788A}"/>
    <dgm:cxn modelId="{670CE073-8E5D-47CD-98C3-C510936F425E}" type="presOf" srcId="{8E229010-FD75-43B2-B869-60DAE0D51390}" destId="{A8691129-3EC6-4E82-9AA1-A430AB0154F3}" srcOrd="0" destOrd="0" presId="urn:microsoft.com/office/officeart/2005/8/layout/hierarchy6"/>
    <dgm:cxn modelId="{F41CAA6E-5B59-4846-BBA1-3D9C0209A786}" type="presOf" srcId="{AC67BED9-BB20-4E27-8A58-E282C9D0EF7D}" destId="{5F665C3B-2EA8-4AAA-A709-36D299A18E97}" srcOrd="0" destOrd="0" presId="urn:microsoft.com/office/officeart/2005/8/layout/hierarchy6"/>
    <dgm:cxn modelId="{27532855-1C87-462C-B06D-85060734E22A}" type="presOf" srcId="{2999A6C7-35C4-42A3-ADEC-3BD78C10D30A}" destId="{8C24F056-DCA9-4A62-BAAD-C14C5B228117}" srcOrd="0" destOrd="0" presId="urn:microsoft.com/office/officeart/2005/8/layout/hierarchy6"/>
    <dgm:cxn modelId="{7AF860D1-D922-4430-B563-6E1963255D48}" type="presOf" srcId="{38E2AEB9-C636-495D-B97E-18BCF15CC6FF}" destId="{8A0B41C1-2D42-406C-B40D-0659EA4B591D}" srcOrd="0" destOrd="0" presId="urn:microsoft.com/office/officeart/2005/8/layout/hierarchy6"/>
    <dgm:cxn modelId="{B92A641F-EC69-47BC-8D58-ACED8A45F6EB}" type="presOf" srcId="{5FDE0073-C0DF-4EA0-A113-E9A0DDCEB12D}" destId="{F690BD13-8B22-49F0-9B5E-97A07C2EBFF3}" srcOrd="0" destOrd="0" presId="urn:microsoft.com/office/officeart/2005/8/layout/hierarchy6"/>
    <dgm:cxn modelId="{FE330A77-968D-4CAE-9D25-2846EE0E3267}" type="presOf" srcId="{7B6E4152-6644-492B-B9B5-B258BBE057B6}" destId="{0377231B-D61D-4FD0-9418-497B26EFD1E0}" srcOrd="0" destOrd="0" presId="urn:microsoft.com/office/officeart/2005/8/layout/hierarchy6"/>
    <dgm:cxn modelId="{195F2A6D-52F5-4F71-B1F1-7DF65B99D31E}" srcId="{7B6E4152-6644-492B-B9B5-B258BBE057B6}" destId="{853F5FF9-9C37-40FF-A2EF-93EEEB0B23AE}" srcOrd="0" destOrd="0" parTransId="{0F5991A4-9E48-4E80-B383-7B0AC05BA0AA}" sibTransId="{0DA4C22E-2FD0-4E7A-B938-0988F3316D88}"/>
    <dgm:cxn modelId="{68A413F0-9387-42CC-B6CC-1888EAD9DFA9}" type="presOf" srcId="{62F88A38-9C34-45A7-BF97-11DC4D9D58AD}" destId="{007951CF-DFB4-429B-8625-C5F1341B3270}" srcOrd="0" destOrd="0" presId="urn:microsoft.com/office/officeart/2005/8/layout/hierarchy6"/>
    <dgm:cxn modelId="{E7740853-4FFB-4544-91E7-D04E876D9EF7}" type="presOf" srcId="{35986C3B-370B-4056-B29B-C9CB210D954B}" destId="{D254ED5B-58AE-4A2E-B3AF-040F36B670CA}" srcOrd="0" destOrd="0" presId="urn:microsoft.com/office/officeart/2005/8/layout/hierarchy6"/>
    <dgm:cxn modelId="{CB398CD0-8E53-4E75-97C6-86419BF1F8AB}" type="presOf" srcId="{B21C070E-B37A-4AA0-8C6B-6626A30E7B88}" destId="{14BF3C35-F16F-45F5-98E0-580403BC1E40}" srcOrd="0" destOrd="0" presId="urn:microsoft.com/office/officeart/2005/8/layout/hierarchy6"/>
    <dgm:cxn modelId="{8309021E-4740-407F-8B3A-626A43573E99}" type="presOf" srcId="{D32419F0-1385-4FAC-87F0-2396B5CD1FFB}" destId="{8667B103-C048-4F8A-8335-B3F63D913766}" srcOrd="0" destOrd="0" presId="urn:microsoft.com/office/officeart/2005/8/layout/hierarchy6"/>
    <dgm:cxn modelId="{A9666400-8C7B-4876-B6BF-845F0526C1E7}" type="presOf" srcId="{F1C86B4F-B823-4E02-BB3F-48CE72F7E371}" destId="{974B7664-062F-44F2-BCD2-E6E73F474B53}" srcOrd="0" destOrd="0" presId="urn:microsoft.com/office/officeart/2005/8/layout/hierarchy6"/>
    <dgm:cxn modelId="{BF107CCB-5900-4568-9065-E916E06F22FF}" type="presOf" srcId="{3DD06AFA-0E2A-484F-AAE3-52B6670E8228}" destId="{877FDDCE-CAF1-4CE3-8E23-AA8695D939E5}" srcOrd="0" destOrd="0" presId="urn:microsoft.com/office/officeart/2005/8/layout/hierarchy6"/>
    <dgm:cxn modelId="{34C08159-4116-412E-A294-22EC98638891}" srcId="{4754605D-3662-4549-97A5-5ED8CDD93F84}" destId="{F2421187-BC6A-486D-A7A8-9424E53D7FBA}" srcOrd="3" destOrd="0" parTransId="{45F1C822-A359-45C6-AEE7-7481621772A0}" sibTransId="{8A7FB288-35A5-4DE7-94A5-DC352FB88963}"/>
    <dgm:cxn modelId="{314F3705-9954-4760-96DC-4A185AAC09C7}" srcId="{7D096E4F-A4F7-4CE9-9E1E-B01145DCA55F}" destId="{8D543550-3072-43E4-83C2-88E865EB5907}" srcOrd="0" destOrd="0" parTransId="{3DD06AFA-0E2A-484F-AAE3-52B6670E8228}" sibTransId="{92C054AA-EE0A-4D57-A4F9-72D1CDC73E15}"/>
    <dgm:cxn modelId="{8571E7DC-3E4C-417F-9CC5-DDE33C29FB31}" srcId="{4754605D-3662-4549-97A5-5ED8CDD93F84}" destId="{F52F0F3D-D83E-46A2-A26F-E6D048BB1DB3}" srcOrd="1" destOrd="0" parTransId="{82110DF0-7148-494D-BA9F-B30D355F19D6}" sibTransId="{C5D9F243-2153-4044-B736-088572EDEE7F}"/>
    <dgm:cxn modelId="{AA774AD2-9748-403B-96F8-4A378A5CF638}" type="presOf" srcId="{AEFCDFB4-9DB5-4FA5-A67A-E35C1AC7D4D7}" destId="{A471588B-47EB-4A9D-93DB-86ECCC9D12E8}" srcOrd="0" destOrd="0" presId="urn:microsoft.com/office/officeart/2005/8/layout/hierarchy6"/>
    <dgm:cxn modelId="{2486D8B1-8BB3-4FF3-BFB4-6687A770FC4B}" type="presOf" srcId="{0F5991A4-9E48-4E80-B383-7B0AC05BA0AA}" destId="{ED3C5C09-E7CE-4AAD-BD22-2B66BEAB1EB2}" srcOrd="0" destOrd="0" presId="urn:microsoft.com/office/officeart/2005/8/layout/hierarchy6"/>
    <dgm:cxn modelId="{51FA1A08-E96F-40D5-8E68-3F22C9F7756A}" type="presOf" srcId="{F2421187-BC6A-486D-A7A8-9424E53D7FBA}" destId="{CE2EFC8D-BEE7-46A6-AF04-7997A88DA50A}" srcOrd="1" destOrd="0" presId="urn:microsoft.com/office/officeart/2005/8/layout/hierarchy6"/>
    <dgm:cxn modelId="{0FB278B8-DF93-46C4-8430-64789BBAB127}" srcId="{35986C3B-370B-4056-B29B-C9CB210D954B}" destId="{7B6E4152-6644-492B-B9B5-B258BBE057B6}" srcOrd="1" destOrd="0" parTransId="{CB601C86-B2E8-4D49-A331-17E7CF8852E2}" sibTransId="{79181937-AB54-4CE5-913D-CB6ED2E25351}"/>
    <dgm:cxn modelId="{A0BCF5D5-0352-4DD5-AAA3-E59BEC4E19B4}" type="presOf" srcId="{8D543550-3072-43E4-83C2-88E865EB5907}" destId="{2C866C46-F00A-41B7-93A1-97CCE492CA7D}" srcOrd="0" destOrd="0" presId="urn:microsoft.com/office/officeart/2005/8/layout/hierarchy6"/>
    <dgm:cxn modelId="{3D38AB3E-755C-4012-A608-277B0AD642F7}" srcId="{7D096E4F-A4F7-4CE9-9E1E-B01145DCA55F}" destId="{F1C86B4F-B823-4E02-BB3F-48CE72F7E371}" srcOrd="1" destOrd="0" parTransId="{618C4B99-F25F-4573-8695-221EBF0CD236}" sibTransId="{DA41630A-33B5-44BE-A77D-B0FFBAC7DAB3}"/>
    <dgm:cxn modelId="{BFFAB8DE-E985-427D-8DF1-D779F3D1E5B6}" type="presOf" srcId="{F52F0F3D-D83E-46A2-A26F-E6D048BB1DB3}" destId="{AF2BD118-5683-419C-A6E4-3FA05F9F05AB}" srcOrd="0" destOrd="0" presId="urn:microsoft.com/office/officeart/2005/8/layout/hierarchy6"/>
    <dgm:cxn modelId="{F8F6D784-1E5A-4397-AF3D-64B39FBF2E11}" type="presOf" srcId="{4754605D-3662-4549-97A5-5ED8CDD93F84}" destId="{5835F199-8B19-44C5-BD8C-B552B5FECA4D}" srcOrd="0" destOrd="0" presId="urn:microsoft.com/office/officeart/2005/8/layout/hierarchy6"/>
    <dgm:cxn modelId="{7236BAB0-D79F-47B0-BDF6-5316C57E1B39}" srcId="{4754605D-3662-4549-97A5-5ED8CDD93F84}" destId="{35986C3B-370B-4056-B29B-C9CB210D954B}" srcOrd="0" destOrd="0" parTransId="{667F3193-80EE-4202-A081-9BA82C59860A}" sibTransId="{38FCF808-C731-491C-8629-B9501EB85D6A}"/>
    <dgm:cxn modelId="{538065E8-6DE9-4E57-9B90-B87A944B0987}" srcId="{8D543550-3072-43E4-83C2-88E865EB5907}" destId="{62F88A38-9C34-45A7-BF97-11DC4D9D58AD}" srcOrd="0" destOrd="0" parTransId="{5FDE0073-C0DF-4EA0-A113-E9A0DDCEB12D}" sibTransId="{E1FB0C82-2240-4120-9775-2929023DF139}"/>
    <dgm:cxn modelId="{ED618F17-0981-470D-8363-2074C083F769}" srcId="{4754605D-3662-4549-97A5-5ED8CDD93F84}" destId="{B21C070E-B37A-4AA0-8C6B-6626A30E7B88}" srcOrd="2" destOrd="0" parTransId="{4F6C84AB-606C-49C3-B953-2DBDB108A1E3}" sibTransId="{75070816-F191-4B59-BAD2-D37CC89EFC69}"/>
    <dgm:cxn modelId="{8AEE5910-76EE-412A-AAD6-C76CBEC88B49}" srcId="{35986C3B-370B-4056-B29B-C9CB210D954B}" destId="{7D096E4F-A4F7-4CE9-9E1E-B01145DCA55F}" srcOrd="0" destOrd="0" parTransId="{AC67BED9-BB20-4E27-8A58-E282C9D0EF7D}" sibTransId="{4A319A87-29A8-4AF2-BFE2-BD1716D8F437}"/>
    <dgm:cxn modelId="{C15F2163-8073-441E-B31F-36EBFB8D9DD8}" type="presOf" srcId="{F2421187-BC6A-486D-A7A8-9424E53D7FBA}" destId="{EB14D57C-6AAF-4502-B19D-F8BF44169C23}" srcOrd="0" destOrd="0" presId="urn:microsoft.com/office/officeart/2005/8/layout/hierarchy6"/>
    <dgm:cxn modelId="{B7714A5B-38C8-402B-881B-4AF9F0AD0110}" srcId="{853F5FF9-9C37-40FF-A2EF-93EEEB0B23AE}" destId="{38E2AEB9-C636-495D-B97E-18BCF15CC6FF}" srcOrd="0" destOrd="0" parTransId="{D32419F0-1385-4FAC-87F0-2396B5CD1FFB}" sibTransId="{8345A589-726B-47AF-8806-99AE9B4D702B}"/>
    <dgm:cxn modelId="{1A84B56A-3335-48BA-A45C-20D58A5232EF}" type="presParOf" srcId="{5835F199-8B19-44C5-BD8C-B552B5FECA4D}" destId="{ECDEEAED-A190-41BA-872A-3C428D905984}" srcOrd="0" destOrd="0" presId="urn:microsoft.com/office/officeart/2005/8/layout/hierarchy6"/>
    <dgm:cxn modelId="{1C984ADD-8BA8-448D-86C0-17ACB8161305}" type="presParOf" srcId="{ECDEEAED-A190-41BA-872A-3C428D905984}" destId="{3CF61FAC-E113-4AE1-A2ED-84C0FA4EFE94}" srcOrd="0" destOrd="0" presId="urn:microsoft.com/office/officeart/2005/8/layout/hierarchy6"/>
    <dgm:cxn modelId="{535C1E8E-390E-4601-A235-79395310B009}" type="presParOf" srcId="{ECDEEAED-A190-41BA-872A-3C428D905984}" destId="{216359A5-C6F9-41A1-9F5D-1616EBD40AD7}" srcOrd="1" destOrd="0" presId="urn:microsoft.com/office/officeart/2005/8/layout/hierarchy6"/>
    <dgm:cxn modelId="{A5F43D42-37F5-43A9-9E78-F91036635451}" type="presParOf" srcId="{216359A5-C6F9-41A1-9F5D-1616EBD40AD7}" destId="{D1DB6E7B-23C5-44C4-9656-BDD793191A05}" srcOrd="0" destOrd="0" presId="urn:microsoft.com/office/officeart/2005/8/layout/hierarchy6"/>
    <dgm:cxn modelId="{03536622-7B4E-4382-BD9E-18C71D965865}" type="presParOf" srcId="{D1DB6E7B-23C5-44C4-9656-BDD793191A05}" destId="{D254ED5B-58AE-4A2E-B3AF-040F36B670CA}" srcOrd="0" destOrd="0" presId="urn:microsoft.com/office/officeart/2005/8/layout/hierarchy6"/>
    <dgm:cxn modelId="{E565BCD9-BBCF-4E4C-A0AD-65BBDE8C2916}" type="presParOf" srcId="{D1DB6E7B-23C5-44C4-9656-BDD793191A05}" destId="{95A4FAA6-694D-4418-A98B-46772AFFEF64}" srcOrd="1" destOrd="0" presId="urn:microsoft.com/office/officeart/2005/8/layout/hierarchy6"/>
    <dgm:cxn modelId="{3F237DEA-33E6-4DDB-942F-8964609DA086}" type="presParOf" srcId="{95A4FAA6-694D-4418-A98B-46772AFFEF64}" destId="{5F665C3B-2EA8-4AAA-A709-36D299A18E97}" srcOrd="0" destOrd="0" presId="urn:microsoft.com/office/officeart/2005/8/layout/hierarchy6"/>
    <dgm:cxn modelId="{A4AB4C00-A6C8-4A97-8263-BADF3914F128}" type="presParOf" srcId="{95A4FAA6-694D-4418-A98B-46772AFFEF64}" destId="{436443A5-EB7F-4E70-A864-CD60C8AEEB18}" srcOrd="1" destOrd="0" presId="urn:microsoft.com/office/officeart/2005/8/layout/hierarchy6"/>
    <dgm:cxn modelId="{4D29B8C3-3390-410C-9222-5A1FA47BFC23}" type="presParOf" srcId="{436443A5-EB7F-4E70-A864-CD60C8AEEB18}" destId="{1A5D0D72-C34B-4C0F-B253-D2CEEA24243C}" srcOrd="0" destOrd="0" presId="urn:microsoft.com/office/officeart/2005/8/layout/hierarchy6"/>
    <dgm:cxn modelId="{C0CC43FA-B9D3-437B-92B3-56F64B621D8B}" type="presParOf" srcId="{436443A5-EB7F-4E70-A864-CD60C8AEEB18}" destId="{29585237-A0B6-4673-B5B4-361366F65507}" srcOrd="1" destOrd="0" presId="urn:microsoft.com/office/officeart/2005/8/layout/hierarchy6"/>
    <dgm:cxn modelId="{66C5933F-0BF6-495B-A7F9-46042CBB940E}" type="presParOf" srcId="{29585237-A0B6-4673-B5B4-361366F65507}" destId="{877FDDCE-CAF1-4CE3-8E23-AA8695D939E5}" srcOrd="0" destOrd="0" presId="urn:microsoft.com/office/officeart/2005/8/layout/hierarchy6"/>
    <dgm:cxn modelId="{47451E8C-912F-4414-B957-A25ACD5D408E}" type="presParOf" srcId="{29585237-A0B6-4673-B5B4-361366F65507}" destId="{85E1028E-09D4-46F5-9C7A-F72A26C55706}" srcOrd="1" destOrd="0" presId="urn:microsoft.com/office/officeart/2005/8/layout/hierarchy6"/>
    <dgm:cxn modelId="{BC172584-47ED-413B-AFA4-42014E3DA488}" type="presParOf" srcId="{85E1028E-09D4-46F5-9C7A-F72A26C55706}" destId="{2C866C46-F00A-41B7-93A1-97CCE492CA7D}" srcOrd="0" destOrd="0" presId="urn:microsoft.com/office/officeart/2005/8/layout/hierarchy6"/>
    <dgm:cxn modelId="{13CEB82B-D7F1-4C21-BAC9-09A193261523}" type="presParOf" srcId="{85E1028E-09D4-46F5-9C7A-F72A26C55706}" destId="{802DDBF2-FDF0-480D-B62A-032A4D380132}" srcOrd="1" destOrd="0" presId="urn:microsoft.com/office/officeart/2005/8/layout/hierarchy6"/>
    <dgm:cxn modelId="{93C48CAA-70F2-4425-969D-03EF4EDAC1AC}" type="presParOf" srcId="{802DDBF2-FDF0-480D-B62A-032A4D380132}" destId="{F690BD13-8B22-49F0-9B5E-97A07C2EBFF3}" srcOrd="0" destOrd="0" presId="urn:microsoft.com/office/officeart/2005/8/layout/hierarchy6"/>
    <dgm:cxn modelId="{C012FB91-AE3E-4789-9297-4C59EB714405}" type="presParOf" srcId="{802DDBF2-FDF0-480D-B62A-032A4D380132}" destId="{CAA85BB0-974D-4375-81FC-1C1782291631}" srcOrd="1" destOrd="0" presId="urn:microsoft.com/office/officeart/2005/8/layout/hierarchy6"/>
    <dgm:cxn modelId="{E7CBD50E-331E-4705-9F00-461E7FE0EB06}" type="presParOf" srcId="{CAA85BB0-974D-4375-81FC-1C1782291631}" destId="{007951CF-DFB4-429B-8625-C5F1341B3270}" srcOrd="0" destOrd="0" presId="urn:microsoft.com/office/officeart/2005/8/layout/hierarchy6"/>
    <dgm:cxn modelId="{6EDBC76B-7F91-4BA9-98AB-03659E14DA25}" type="presParOf" srcId="{CAA85BB0-974D-4375-81FC-1C1782291631}" destId="{28795272-37A2-4DAB-9D36-CF9F83FB7D49}" srcOrd="1" destOrd="0" presId="urn:microsoft.com/office/officeart/2005/8/layout/hierarchy6"/>
    <dgm:cxn modelId="{BB2ED469-6E61-4144-83F4-8C7B15DA22A0}" type="presParOf" srcId="{29585237-A0B6-4673-B5B4-361366F65507}" destId="{89CBDFD1-1E0A-47A3-B597-A4972B938AD0}" srcOrd="2" destOrd="0" presId="urn:microsoft.com/office/officeart/2005/8/layout/hierarchy6"/>
    <dgm:cxn modelId="{F179CE4C-DCED-4FB8-A0A5-AACA6D20ADEB}" type="presParOf" srcId="{29585237-A0B6-4673-B5B4-361366F65507}" destId="{C1BE2432-0747-4F86-9C01-C95F16394F31}" srcOrd="3" destOrd="0" presId="urn:microsoft.com/office/officeart/2005/8/layout/hierarchy6"/>
    <dgm:cxn modelId="{2DB87F19-73F0-4C8E-BF40-60025F051587}" type="presParOf" srcId="{C1BE2432-0747-4F86-9C01-C95F16394F31}" destId="{974B7664-062F-44F2-BCD2-E6E73F474B53}" srcOrd="0" destOrd="0" presId="urn:microsoft.com/office/officeart/2005/8/layout/hierarchy6"/>
    <dgm:cxn modelId="{5917DF16-2FCB-482E-A80E-5B0FF814BF15}" type="presParOf" srcId="{C1BE2432-0747-4F86-9C01-C95F16394F31}" destId="{B1174F50-E81B-4938-A32A-941D81E37AC1}" srcOrd="1" destOrd="0" presId="urn:microsoft.com/office/officeart/2005/8/layout/hierarchy6"/>
    <dgm:cxn modelId="{13140247-E8BE-4745-AB26-64DB4F8BDDBB}" type="presParOf" srcId="{B1174F50-E81B-4938-A32A-941D81E37AC1}" destId="{A471588B-47EB-4A9D-93DB-86ECCC9D12E8}" srcOrd="0" destOrd="0" presId="urn:microsoft.com/office/officeart/2005/8/layout/hierarchy6"/>
    <dgm:cxn modelId="{C9BEAE8F-A120-4A83-A5B6-DB8BA8EBC398}" type="presParOf" srcId="{B1174F50-E81B-4938-A32A-941D81E37AC1}" destId="{C40899BF-D033-45EA-B358-73896DB2070B}" srcOrd="1" destOrd="0" presId="urn:microsoft.com/office/officeart/2005/8/layout/hierarchy6"/>
    <dgm:cxn modelId="{5DFCAF96-3B20-4A0F-B9D2-6940745E7203}" type="presParOf" srcId="{C40899BF-D033-45EA-B358-73896DB2070B}" destId="{8C24F056-DCA9-4A62-BAAD-C14C5B228117}" srcOrd="0" destOrd="0" presId="urn:microsoft.com/office/officeart/2005/8/layout/hierarchy6"/>
    <dgm:cxn modelId="{8E603530-6793-49E6-8214-4A109DBB2025}" type="presParOf" srcId="{C40899BF-D033-45EA-B358-73896DB2070B}" destId="{939AB700-25EF-4E31-BA16-AE64FA9BF96D}" srcOrd="1" destOrd="0" presId="urn:microsoft.com/office/officeart/2005/8/layout/hierarchy6"/>
    <dgm:cxn modelId="{B068BAF8-E10B-400F-91B9-F8D66BD5FDC0}" type="presParOf" srcId="{95A4FAA6-694D-4418-A98B-46772AFFEF64}" destId="{7C70A068-724B-4C6E-B4CF-C51B3B12E36D}" srcOrd="2" destOrd="0" presId="urn:microsoft.com/office/officeart/2005/8/layout/hierarchy6"/>
    <dgm:cxn modelId="{5181D71F-219E-4F44-B58C-ABF99C3F2D36}" type="presParOf" srcId="{95A4FAA6-694D-4418-A98B-46772AFFEF64}" destId="{F9F1EB41-F990-49F1-8F3D-7B48E35631A8}" srcOrd="3" destOrd="0" presId="urn:microsoft.com/office/officeart/2005/8/layout/hierarchy6"/>
    <dgm:cxn modelId="{7FD5544A-225F-4754-82EF-DEC0CBB92857}" type="presParOf" srcId="{F9F1EB41-F990-49F1-8F3D-7B48E35631A8}" destId="{0377231B-D61D-4FD0-9418-497B26EFD1E0}" srcOrd="0" destOrd="0" presId="urn:microsoft.com/office/officeart/2005/8/layout/hierarchy6"/>
    <dgm:cxn modelId="{4A2B2785-7BD3-4AC9-A9C2-35F2D63CD472}" type="presParOf" srcId="{F9F1EB41-F990-49F1-8F3D-7B48E35631A8}" destId="{D45D98A5-A3F0-47DD-8167-5230A98C67C5}" srcOrd="1" destOrd="0" presId="urn:microsoft.com/office/officeart/2005/8/layout/hierarchy6"/>
    <dgm:cxn modelId="{268021FE-88A2-4025-BEBC-2F1E34DDFF95}" type="presParOf" srcId="{D45D98A5-A3F0-47DD-8167-5230A98C67C5}" destId="{ED3C5C09-E7CE-4AAD-BD22-2B66BEAB1EB2}" srcOrd="0" destOrd="0" presId="urn:microsoft.com/office/officeart/2005/8/layout/hierarchy6"/>
    <dgm:cxn modelId="{2D674E29-0F85-4378-9444-45ED97F43D76}" type="presParOf" srcId="{D45D98A5-A3F0-47DD-8167-5230A98C67C5}" destId="{B35D1D11-A9A5-4278-BCDB-25D96ED0D3BA}" srcOrd="1" destOrd="0" presId="urn:microsoft.com/office/officeart/2005/8/layout/hierarchy6"/>
    <dgm:cxn modelId="{9077E1A7-0E0D-4816-A493-A5D0AAD4B85E}" type="presParOf" srcId="{B35D1D11-A9A5-4278-BCDB-25D96ED0D3BA}" destId="{956235A4-F410-4F33-AB65-0C0A28F71538}" srcOrd="0" destOrd="0" presId="urn:microsoft.com/office/officeart/2005/8/layout/hierarchy6"/>
    <dgm:cxn modelId="{215EF20A-79B9-4994-A5AE-4236DC58E9AF}" type="presParOf" srcId="{B35D1D11-A9A5-4278-BCDB-25D96ED0D3BA}" destId="{BE9BF235-CC53-41BF-93A9-FC449014147E}" srcOrd="1" destOrd="0" presId="urn:microsoft.com/office/officeart/2005/8/layout/hierarchy6"/>
    <dgm:cxn modelId="{7443908D-297E-4F22-8E2C-F9990DBEAD2A}" type="presParOf" srcId="{BE9BF235-CC53-41BF-93A9-FC449014147E}" destId="{8667B103-C048-4F8A-8335-B3F63D913766}" srcOrd="0" destOrd="0" presId="urn:microsoft.com/office/officeart/2005/8/layout/hierarchy6"/>
    <dgm:cxn modelId="{7B9F42F2-FC86-458B-AC9F-4A3614E4613E}" type="presParOf" srcId="{BE9BF235-CC53-41BF-93A9-FC449014147E}" destId="{5AE3A501-6B25-4251-A689-20479889044A}" srcOrd="1" destOrd="0" presId="urn:microsoft.com/office/officeart/2005/8/layout/hierarchy6"/>
    <dgm:cxn modelId="{D7A34C15-5EF9-4B44-AF60-3374250506D0}" type="presParOf" srcId="{5AE3A501-6B25-4251-A689-20479889044A}" destId="{8A0B41C1-2D42-406C-B40D-0659EA4B591D}" srcOrd="0" destOrd="0" presId="urn:microsoft.com/office/officeart/2005/8/layout/hierarchy6"/>
    <dgm:cxn modelId="{8500ABD7-956B-4F6D-A158-4280F2DE2C38}" type="presParOf" srcId="{5AE3A501-6B25-4251-A689-20479889044A}" destId="{CC714C8A-A451-4237-85CE-06066E7DB611}" srcOrd="1" destOrd="0" presId="urn:microsoft.com/office/officeart/2005/8/layout/hierarchy6"/>
    <dgm:cxn modelId="{FC25EE2E-0B7A-4D83-BC1B-005DCCC82B56}" type="presParOf" srcId="{5835F199-8B19-44C5-BD8C-B552B5FECA4D}" destId="{BA063D6E-5E5A-41C6-B0EB-018147ACCC39}" srcOrd="1" destOrd="0" presId="urn:microsoft.com/office/officeart/2005/8/layout/hierarchy6"/>
    <dgm:cxn modelId="{AFB8894C-A241-4087-9587-22A74BCEB431}" type="presParOf" srcId="{BA063D6E-5E5A-41C6-B0EB-018147ACCC39}" destId="{957CE639-DDBD-40BA-8D33-1907FB26EA43}" srcOrd="0" destOrd="0" presId="urn:microsoft.com/office/officeart/2005/8/layout/hierarchy6"/>
    <dgm:cxn modelId="{0A6C3A31-C906-4159-A1F9-8FD6D552E9CA}" type="presParOf" srcId="{957CE639-DDBD-40BA-8D33-1907FB26EA43}" destId="{AF2BD118-5683-419C-A6E4-3FA05F9F05AB}" srcOrd="0" destOrd="0" presId="urn:microsoft.com/office/officeart/2005/8/layout/hierarchy6"/>
    <dgm:cxn modelId="{B9B66173-95BC-49EB-AB9E-7B5A2AB5435C}" type="presParOf" srcId="{957CE639-DDBD-40BA-8D33-1907FB26EA43}" destId="{EDAC64B9-FDF0-482D-8F02-4727F4965050}" srcOrd="1" destOrd="0" presId="urn:microsoft.com/office/officeart/2005/8/layout/hierarchy6"/>
    <dgm:cxn modelId="{E5FBB798-2C82-4AF0-8E8E-E39560AE9053}" type="presParOf" srcId="{BA063D6E-5E5A-41C6-B0EB-018147ACCC39}" destId="{3CAAD39A-AD9A-43F0-BE9D-2CC256133027}" srcOrd="1" destOrd="0" presId="urn:microsoft.com/office/officeart/2005/8/layout/hierarchy6"/>
    <dgm:cxn modelId="{D2F8C682-EB74-40A2-9969-54E45C16046A}" type="presParOf" srcId="{3CAAD39A-AD9A-43F0-BE9D-2CC256133027}" destId="{EF323BE2-7885-4B69-8FB2-8A419AA8F834}" srcOrd="0" destOrd="0" presId="urn:microsoft.com/office/officeart/2005/8/layout/hierarchy6"/>
    <dgm:cxn modelId="{758BB18B-46AE-447D-9EAF-81943EB6871E}" type="presParOf" srcId="{BA063D6E-5E5A-41C6-B0EB-018147ACCC39}" destId="{0311561E-FD1D-485A-872E-971E7DA6DA78}" srcOrd="2" destOrd="0" presId="urn:microsoft.com/office/officeart/2005/8/layout/hierarchy6"/>
    <dgm:cxn modelId="{65BA6D38-7489-4865-A880-A81BC4ED7ED1}" type="presParOf" srcId="{0311561E-FD1D-485A-872E-971E7DA6DA78}" destId="{14BF3C35-F16F-45F5-98E0-580403BC1E40}" srcOrd="0" destOrd="0" presId="urn:microsoft.com/office/officeart/2005/8/layout/hierarchy6"/>
    <dgm:cxn modelId="{1968A91C-C666-4C63-BBD3-7EEB25400A11}" type="presParOf" srcId="{0311561E-FD1D-485A-872E-971E7DA6DA78}" destId="{104DE840-C5AB-46C2-822E-0EF1685A507E}" srcOrd="1" destOrd="0" presId="urn:microsoft.com/office/officeart/2005/8/layout/hierarchy6"/>
    <dgm:cxn modelId="{9879B9AE-4ADC-4109-9223-C533AC6C5F84}" type="presParOf" srcId="{BA063D6E-5E5A-41C6-B0EB-018147ACCC39}" destId="{D2F171F1-559C-4E4D-B7D4-4CB3ACECFCF1}" srcOrd="3" destOrd="0" presId="urn:microsoft.com/office/officeart/2005/8/layout/hierarchy6"/>
    <dgm:cxn modelId="{5B91B6C2-2770-4F93-A166-7A6569EA96A5}" type="presParOf" srcId="{D2F171F1-559C-4E4D-B7D4-4CB3ACECFCF1}" destId="{2F800AE1-34CA-40F7-9325-1FC7F09BA38C}" srcOrd="0" destOrd="0" presId="urn:microsoft.com/office/officeart/2005/8/layout/hierarchy6"/>
    <dgm:cxn modelId="{A2EC4146-4672-4645-9F2F-DEB2908835B8}" type="presParOf" srcId="{BA063D6E-5E5A-41C6-B0EB-018147ACCC39}" destId="{DBF124C0-B95D-42C3-A3C1-38F71D12425B}" srcOrd="4" destOrd="0" presId="urn:microsoft.com/office/officeart/2005/8/layout/hierarchy6"/>
    <dgm:cxn modelId="{5F426C32-A7A1-4FC5-BCCF-6492FE14EAE3}" type="presParOf" srcId="{DBF124C0-B95D-42C3-A3C1-38F71D12425B}" destId="{EB14D57C-6AAF-4502-B19D-F8BF44169C23}" srcOrd="0" destOrd="0" presId="urn:microsoft.com/office/officeart/2005/8/layout/hierarchy6"/>
    <dgm:cxn modelId="{CE0691AC-9BC6-47CD-B8A2-C32F4A602C82}" type="presParOf" srcId="{DBF124C0-B95D-42C3-A3C1-38F71D12425B}" destId="{CE2EFC8D-BEE7-46A6-AF04-7997A88DA50A}" srcOrd="1" destOrd="0" presId="urn:microsoft.com/office/officeart/2005/8/layout/hierarchy6"/>
    <dgm:cxn modelId="{A04C9F8B-FE5B-4B1E-B383-ACBC64E2B0DC}" type="presParOf" srcId="{BA063D6E-5E5A-41C6-B0EB-018147ACCC39}" destId="{25D8E32A-7BA7-42C1-AAEE-5390B59ED808}" srcOrd="5" destOrd="0" presId="urn:microsoft.com/office/officeart/2005/8/layout/hierarchy6"/>
    <dgm:cxn modelId="{B98101DB-0ECB-41BB-9F85-6839A983D398}" type="presParOf" srcId="{25D8E32A-7BA7-42C1-AAEE-5390B59ED808}" destId="{AA2C681D-BC6C-4D8E-AF7E-18721F6F26D1}" srcOrd="0" destOrd="0" presId="urn:microsoft.com/office/officeart/2005/8/layout/hierarchy6"/>
    <dgm:cxn modelId="{50EDE7F3-D4AE-4FBA-8857-A58ABB25F12F}" type="presParOf" srcId="{BA063D6E-5E5A-41C6-B0EB-018147ACCC39}" destId="{3C4F274F-E907-4F03-96FA-DFD045E8B710}" srcOrd="6" destOrd="0" presId="urn:microsoft.com/office/officeart/2005/8/layout/hierarchy6"/>
    <dgm:cxn modelId="{C0D14ACD-875E-4C73-9BB9-01BAC3B24255}" type="presParOf" srcId="{3C4F274F-E907-4F03-96FA-DFD045E8B710}" destId="{A8691129-3EC6-4E82-9AA1-A430AB0154F3}" srcOrd="0" destOrd="0" presId="urn:microsoft.com/office/officeart/2005/8/layout/hierarchy6"/>
    <dgm:cxn modelId="{63EB73B3-1010-47B7-B739-3CD47E639E4C}" type="presParOf" srcId="{3C4F274F-E907-4F03-96FA-DFD045E8B710}" destId="{FE7166C0-3FDC-4685-9373-389B1D38058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942CA-B240-4F22-A75F-02FCAC5C69F0}">
      <dsp:nvSpPr>
        <dsp:cNvPr id="0" name=""/>
        <dsp:cNvSpPr/>
      </dsp:nvSpPr>
      <dsp:spPr>
        <a:xfrm>
          <a:off x="0" y="274870"/>
          <a:ext cx="4243020" cy="374400"/>
        </a:xfrm>
        <a:prstGeom prst="roundRect">
          <a:avLst/>
        </a:prstGeom>
        <a:solidFill>
          <a:srgbClr val="D233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latin typeface="Arial Narrow" panose="020B0606020202030204" pitchFamily="34" charset="0"/>
            </a:rPr>
            <a:t>Цель пилотного проекта </a:t>
          </a:r>
        </a:p>
      </dsp:txBody>
      <dsp:txXfrm>
        <a:off x="18277" y="293147"/>
        <a:ext cx="4206466" cy="337846"/>
      </dsp:txXfrm>
    </dsp:sp>
    <dsp:sp modelId="{4466A7AF-EAD5-49E3-8270-56E88BA65FC3}">
      <dsp:nvSpPr>
        <dsp:cNvPr id="0" name=""/>
        <dsp:cNvSpPr/>
      </dsp:nvSpPr>
      <dsp:spPr>
        <a:xfrm>
          <a:off x="0" y="649270"/>
          <a:ext cx="424302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1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i="0" kern="1200" dirty="0">
              <a:latin typeface="Arial Narrow" panose="020B0606020202030204" pitchFamily="34" charset="0"/>
            </a:rPr>
            <a:t>достижение ключевых задач здравоохранения по </a:t>
          </a:r>
          <a:r>
            <a:rPr lang="ru-RU" sz="1200" b="1" i="0" kern="1200" dirty="0">
              <a:latin typeface="Arial Narrow" panose="020B0606020202030204" pitchFamily="34" charset="0"/>
            </a:rPr>
            <a:t>снижению смертности и заболеваемости</a:t>
          </a:r>
          <a:r>
            <a:rPr lang="ru-RU" sz="1200" i="0" kern="1200" dirty="0">
              <a:latin typeface="Arial Narrow" panose="020B0606020202030204" pitchFamily="34" charset="0"/>
            </a:rPr>
            <a:t> и как следствие </a:t>
          </a:r>
          <a:r>
            <a:rPr lang="ru-RU" sz="1200" b="1" i="0" kern="1200" dirty="0">
              <a:latin typeface="Arial Narrow" panose="020B0606020202030204" pitchFamily="34" charset="0"/>
            </a:rPr>
            <a:t>повышение продолжительности жизни</a:t>
          </a:r>
        </a:p>
      </dsp:txBody>
      <dsp:txXfrm>
        <a:off x="0" y="649270"/>
        <a:ext cx="4243020" cy="513360"/>
      </dsp:txXfrm>
    </dsp:sp>
    <dsp:sp modelId="{FAB8A528-617E-4839-8AB7-5F19E24A7AD6}">
      <dsp:nvSpPr>
        <dsp:cNvPr id="0" name=""/>
        <dsp:cNvSpPr/>
      </dsp:nvSpPr>
      <dsp:spPr>
        <a:xfrm>
          <a:off x="0" y="1162630"/>
          <a:ext cx="4243020" cy="374400"/>
        </a:xfrm>
        <a:prstGeom prst="roundRect">
          <a:avLst/>
        </a:prstGeom>
        <a:solidFill>
          <a:srgbClr val="D233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latin typeface="Arial Narrow" panose="020B0606020202030204" pitchFamily="34" charset="0"/>
            </a:rPr>
            <a:t>Задачи</a:t>
          </a:r>
        </a:p>
      </dsp:txBody>
      <dsp:txXfrm>
        <a:off x="18277" y="1180907"/>
        <a:ext cx="4206466" cy="337846"/>
      </dsp:txXfrm>
    </dsp:sp>
    <dsp:sp modelId="{F4A9D775-FDFE-46B1-BC1A-17C71387205F}">
      <dsp:nvSpPr>
        <dsp:cNvPr id="0" name=""/>
        <dsp:cNvSpPr/>
      </dsp:nvSpPr>
      <dsp:spPr>
        <a:xfrm>
          <a:off x="0" y="1537030"/>
          <a:ext cx="4243020" cy="35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1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i="0" kern="1200" dirty="0">
              <a:latin typeface="Arial Narrow" panose="020B0606020202030204" pitchFamily="34" charset="0"/>
            </a:rPr>
            <a:t>получение практического опыта </a:t>
          </a:r>
          <a:r>
            <a:rPr lang="ru-RU" sz="1200" i="0" kern="1200" dirty="0">
              <a:latin typeface="Arial Narrow" panose="020B0606020202030204" pitchFamily="34" charset="0"/>
            </a:rPr>
            <a:t>применения Систем СППВР на основе ИИ, </a:t>
          </a:r>
          <a:r>
            <a:rPr lang="ru-RU" sz="1200" b="1" i="0" kern="1200" dirty="0">
              <a:latin typeface="Arial Narrow" panose="020B0606020202030204" pitchFamily="34" charset="0"/>
            </a:rPr>
            <a:t>оценка перспектив </a:t>
          </a:r>
          <a:r>
            <a:rPr lang="ru-RU" sz="1200" i="0" kern="1200" dirty="0">
              <a:latin typeface="Arial Narrow" panose="020B0606020202030204" pitchFamily="34" charset="0"/>
            </a:rPr>
            <a:t>использования для региона</a:t>
          </a:r>
        </a:p>
      </dsp:txBody>
      <dsp:txXfrm>
        <a:off x="0" y="1537030"/>
        <a:ext cx="4243020" cy="356040"/>
      </dsp:txXfrm>
    </dsp:sp>
    <dsp:sp modelId="{3CC9A466-2FAA-4B5F-B3E4-133D10C39D6E}">
      <dsp:nvSpPr>
        <dsp:cNvPr id="0" name=""/>
        <dsp:cNvSpPr/>
      </dsp:nvSpPr>
      <dsp:spPr>
        <a:xfrm>
          <a:off x="0" y="1893070"/>
          <a:ext cx="4243020" cy="374400"/>
        </a:xfrm>
        <a:prstGeom prst="roundRect">
          <a:avLst/>
        </a:prstGeom>
        <a:solidFill>
          <a:srgbClr val="D233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latin typeface="Arial Narrow" panose="020B0606020202030204" pitchFamily="34" charset="0"/>
            </a:rPr>
            <a:t>Направления </a:t>
          </a:r>
        </a:p>
      </dsp:txBody>
      <dsp:txXfrm>
        <a:off x="18277" y="1911347"/>
        <a:ext cx="4206466" cy="337846"/>
      </dsp:txXfrm>
    </dsp:sp>
    <dsp:sp modelId="{B68FFF07-D462-4ACF-B2DE-DA2AF7A660D4}">
      <dsp:nvSpPr>
        <dsp:cNvPr id="0" name=""/>
        <dsp:cNvSpPr/>
      </dsp:nvSpPr>
      <dsp:spPr>
        <a:xfrm>
          <a:off x="0" y="2267470"/>
          <a:ext cx="4243020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1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i="0" kern="1200" dirty="0">
              <a:latin typeface="Arial Narrow" panose="020B0606020202030204" pitchFamily="34" charset="0"/>
            </a:rPr>
            <a:t>выявление факторов риска сердечно-сосудистых заболеваний:                                                                                   </a:t>
          </a:r>
          <a:r>
            <a:rPr lang="ru-RU" sz="1200" i="0" kern="1200" spc="0" baseline="0" dirty="0">
              <a:latin typeface="Arial Narrow" panose="020B0606020202030204" pitchFamily="34" charset="0"/>
            </a:rPr>
            <a:t>Муравленковская ГБ; </a:t>
          </a:r>
          <a:r>
            <a:rPr lang="ru-RU" sz="1200" i="0" kern="1200" spc="0" baseline="0" dirty="0" err="1">
              <a:latin typeface="Arial Narrow" panose="020B0606020202030204" pitchFamily="34" charset="0"/>
            </a:rPr>
            <a:t>Надымская</a:t>
          </a:r>
          <a:r>
            <a:rPr lang="ru-RU" sz="1200" i="0" kern="1200" spc="0" baseline="0" dirty="0">
              <a:latin typeface="Arial Narrow" panose="020B0606020202030204" pitchFamily="34" charset="0"/>
            </a:rPr>
            <a:t> ЦРБ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1" i="0" kern="1200" dirty="0">
              <a:latin typeface="Arial Narrow" panose="020B0606020202030204" pitchFamily="34" charset="0"/>
            </a:rPr>
            <a:t>распознавание онкологических заболеваний по диагностическим изображениям:</a:t>
          </a:r>
          <a:r>
            <a:rPr lang="en-US" sz="1200" b="1" i="0" kern="1200" dirty="0">
              <a:latin typeface="Arial Narrow" panose="020B0606020202030204" pitchFamily="34" charset="0"/>
            </a:rPr>
            <a:t>                                                    </a:t>
          </a:r>
          <a:r>
            <a:rPr lang="ru-RU" sz="1200" i="0" kern="1200" spc="0" baseline="0" dirty="0" err="1">
              <a:latin typeface="Arial Narrow" panose="020B0606020202030204" pitchFamily="34" charset="0"/>
            </a:rPr>
            <a:t>Салехардская</a:t>
          </a:r>
          <a:r>
            <a:rPr lang="ru-RU" sz="1200" i="0" kern="1200" spc="0" baseline="0" dirty="0">
              <a:latin typeface="Arial Narrow" panose="020B0606020202030204" pitchFamily="34" charset="0"/>
            </a:rPr>
            <a:t> ОКБ; Ноябрьская ЦГБ; </a:t>
          </a:r>
          <a:r>
            <a:rPr lang="ru-RU" sz="1200" i="0" kern="1200" spc="0" baseline="0" dirty="0" err="1">
              <a:latin typeface="Arial Narrow" panose="020B0606020202030204" pitchFamily="34" charset="0"/>
            </a:rPr>
            <a:t>Надымская</a:t>
          </a:r>
          <a:r>
            <a:rPr lang="ru-RU" sz="1200" i="0" kern="1200" spc="0" baseline="0" dirty="0">
              <a:latin typeface="Arial Narrow" panose="020B0606020202030204" pitchFamily="34" charset="0"/>
            </a:rPr>
            <a:t> ЦРБ; </a:t>
          </a:r>
          <a:r>
            <a:rPr lang="ru-RU" sz="1200" i="0" kern="1200" spc="0" baseline="0" dirty="0" err="1">
              <a:latin typeface="Arial Narrow" panose="020B0606020202030204" pitchFamily="34" charset="0"/>
            </a:rPr>
            <a:t>Новоуренгойская</a:t>
          </a:r>
          <a:r>
            <a:rPr lang="ru-RU" sz="1200" i="0" kern="1200" spc="0" baseline="0" dirty="0">
              <a:latin typeface="Arial Narrow" panose="020B0606020202030204" pitchFamily="34" charset="0"/>
            </a:rPr>
            <a:t> ЦГБ</a:t>
          </a:r>
        </a:p>
      </dsp:txBody>
      <dsp:txXfrm>
        <a:off x="0" y="2267470"/>
        <a:ext cx="4243020" cy="1192320"/>
      </dsp:txXfrm>
    </dsp:sp>
    <dsp:sp modelId="{28303CDD-4E06-4313-957E-529565936088}">
      <dsp:nvSpPr>
        <dsp:cNvPr id="0" name=""/>
        <dsp:cNvSpPr/>
      </dsp:nvSpPr>
      <dsp:spPr>
        <a:xfrm>
          <a:off x="0" y="3459790"/>
          <a:ext cx="4243020" cy="374400"/>
        </a:xfrm>
        <a:prstGeom prst="roundRect">
          <a:avLst/>
        </a:prstGeom>
        <a:solidFill>
          <a:srgbClr val="D233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latin typeface="Arial Narrow" panose="020B0606020202030204" pitchFamily="34" charset="0"/>
            </a:rPr>
            <a:t>Кураторы проекта</a:t>
          </a:r>
        </a:p>
      </dsp:txBody>
      <dsp:txXfrm>
        <a:off x="18277" y="3478067"/>
        <a:ext cx="4206466" cy="337846"/>
      </dsp:txXfrm>
    </dsp:sp>
    <dsp:sp modelId="{BA52F14D-71CB-40BD-A99D-0195BBDA68D2}">
      <dsp:nvSpPr>
        <dsp:cNvPr id="0" name=""/>
        <dsp:cNvSpPr/>
      </dsp:nvSpPr>
      <dsp:spPr>
        <a:xfrm>
          <a:off x="0" y="3834190"/>
          <a:ext cx="424302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1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i="0" kern="1200" spc="0" dirty="0">
              <a:latin typeface="Arial Narrow" panose="020B0606020202030204" pitchFamily="34" charset="0"/>
            </a:rPr>
            <a:t>«</a:t>
          </a:r>
          <a:r>
            <a:rPr lang="ru-RU" sz="1200" b="1" i="0" kern="1200" spc="0" dirty="0">
              <a:latin typeface="Arial Narrow" panose="020B0606020202030204" pitchFamily="34" charset="0"/>
            </a:rPr>
            <a:t>Центр медицинской профилактики ЯНАО</a:t>
          </a:r>
          <a:r>
            <a:rPr lang="ru-RU" sz="1200" i="0" kern="1200" spc="0" dirty="0">
              <a:latin typeface="Arial Narrow" panose="020B0606020202030204" pitchFamily="34" charset="0"/>
            </a:rPr>
            <a:t>»</a:t>
          </a:r>
          <a:r>
            <a:rPr lang="ru-RU" sz="1200" i="0" kern="1200" spc="0" baseline="0" dirty="0">
              <a:latin typeface="Arial Narrow" panose="020B0606020202030204" pitchFamily="34" charset="0"/>
            </a:rPr>
            <a:t>, главный врач Токарев С.А.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i="0" kern="1200" dirty="0">
              <a:latin typeface="Arial Narrow" panose="020B0606020202030204" pitchFamily="34" charset="0"/>
            </a:rPr>
            <a:t>«</a:t>
          </a:r>
          <a:r>
            <a:rPr lang="ru-RU" sz="1200" b="1" i="0" kern="1200" dirty="0" err="1">
              <a:latin typeface="Arial Narrow" panose="020B0606020202030204" pitchFamily="34" charset="0"/>
            </a:rPr>
            <a:t>Салехардская</a:t>
          </a:r>
          <a:r>
            <a:rPr lang="ru-RU" sz="1200" b="1" i="0" kern="1200" dirty="0">
              <a:latin typeface="Arial Narrow" panose="020B0606020202030204" pitchFamily="34" charset="0"/>
            </a:rPr>
            <a:t> окружная клиническая больница</a:t>
          </a:r>
          <a:r>
            <a:rPr lang="ru-RU" sz="1200" i="0" kern="1200" dirty="0">
              <a:latin typeface="Arial Narrow" panose="020B0606020202030204" pitchFamily="34" charset="0"/>
            </a:rPr>
            <a:t>», окружной онкологический центр, </a:t>
          </a:r>
          <a:r>
            <a:rPr lang="ru-RU" sz="1200" i="0" kern="1200" dirty="0" err="1">
              <a:latin typeface="Arial Narrow" panose="020B0606020202030204" pitchFamily="34" charset="0"/>
            </a:rPr>
            <a:t>Партс</a:t>
          </a:r>
          <a:r>
            <a:rPr lang="ru-RU" sz="1200" i="0" kern="1200" dirty="0">
              <a:latin typeface="Arial Narrow" panose="020B0606020202030204" pitchFamily="34" charset="0"/>
            </a:rPr>
            <a:t> С.А.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i="0" kern="1200" dirty="0">
              <a:latin typeface="Arial Narrow" panose="020B0606020202030204" pitchFamily="34" charset="0"/>
            </a:rPr>
            <a:t>«</a:t>
          </a:r>
          <a:r>
            <a:rPr lang="ru-RU" sz="1200" b="1" i="0" kern="1200" dirty="0">
              <a:latin typeface="Arial Narrow" panose="020B0606020202030204" pitchFamily="34" charset="0"/>
            </a:rPr>
            <a:t>Медицинский информационно-аналитический центр Ямало-Ненецкого автономного округа</a:t>
          </a:r>
          <a:r>
            <a:rPr lang="ru-RU" sz="1200" i="0" kern="1200" dirty="0">
              <a:latin typeface="Arial Narrow" panose="020B0606020202030204" pitchFamily="34" charset="0"/>
            </a:rPr>
            <a:t>», директор  Белорус О.В.</a:t>
          </a:r>
        </a:p>
      </dsp:txBody>
      <dsp:txXfrm>
        <a:off x="0" y="3834190"/>
        <a:ext cx="4243020" cy="105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9616F-27BF-4EB9-B7C0-54246AD7CA44}">
      <dsp:nvSpPr>
        <dsp:cNvPr id="0" name=""/>
        <dsp:cNvSpPr/>
      </dsp:nvSpPr>
      <dsp:spPr>
        <a:xfrm>
          <a:off x="0" y="203697"/>
          <a:ext cx="7691104" cy="11185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75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Выбор партнера по реализации проекта</a:t>
          </a:r>
        </a:p>
      </dsp:txBody>
      <dsp:txXfrm>
        <a:off x="0" y="483323"/>
        <a:ext cx="7411479" cy="559251"/>
      </dsp:txXfrm>
    </dsp:sp>
    <dsp:sp modelId="{67E300AD-44F7-48C7-BF72-E7B1EDA9B292}">
      <dsp:nvSpPr>
        <dsp:cNvPr id="0" name=""/>
        <dsp:cNvSpPr/>
      </dsp:nvSpPr>
      <dsp:spPr>
        <a:xfrm>
          <a:off x="0" y="1064780"/>
          <a:ext cx="1421469" cy="205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Ассоциация разработчиков и пользователей искусственного интеллекта  «Национальная база медицинских знаний» (</a:t>
          </a:r>
          <a:r>
            <a:rPr lang="ru-RU" sz="1200" b="1" kern="1200" dirty="0">
              <a:latin typeface="Arial Narrow" panose="020B0606020202030204" pitchFamily="34" charset="0"/>
            </a:rPr>
            <a:t>Ассоциация НБМЗ</a:t>
          </a:r>
          <a:r>
            <a:rPr lang="ru-RU" sz="1200" kern="1200" dirty="0">
              <a:latin typeface="Arial Narrow" panose="020B0606020202030204" pitchFamily="34" charset="0"/>
            </a:rPr>
            <a:t>)</a:t>
          </a:r>
        </a:p>
      </dsp:txBody>
      <dsp:txXfrm>
        <a:off x="0" y="1064780"/>
        <a:ext cx="1421469" cy="2053749"/>
      </dsp:txXfrm>
    </dsp:sp>
    <dsp:sp modelId="{7F9D2330-FEA2-4765-BFB4-E68C74E87E15}">
      <dsp:nvSpPr>
        <dsp:cNvPr id="0" name=""/>
        <dsp:cNvSpPr/>
      </dsp:nvSpPr>
      <dsp:spPr>
        <a:xfrm>
          <a:off x="1421316" y="576675"/>
          <a:ext cx="6269787" cy="11185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172870"/>
            <a:satOff val="-7819"/>
            <a:lumOff val="178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75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16 октября 2018 </a:t>
          </a:r>
        </a:p>
      </dsp:txBody>
      <dsp:txXfrm>
        <a:off x="1421316" y="856301"/>
        <a:ext cx="5990162" cy="559251"/>
      </dsp:txXfrm>
    </dsp:sp>
    <dsp:sp modelId="{62C5DDE9-E175-4656-AD3A-12E6B3D2F57B}">
      <dsp:nvSpPr>
        <dsp:cNvPr id="0" name=""/>
        <dsp:cNvSpPr/>
      </dsp:nvSpPr>
      <dsp:spPr>
        <a:xfrm>
          <a:off x="1421316" y="1437757"/>
          <a:ext cx="1421469" cy="205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 Narrow" panose="020B0606020202030204" pitchFamily="34" charset="0"/>
            </a:rPr>
            <a:t>Смотр проектов в области </a:t>
          </a:r>
          <a:r>
            <a:rPr lang="ru-RU" sz="1200" kern="1200" dirty="0">
              <a:latin typeface="Arial Narrow" panose="020B0606020202030204" pitchFamily="34" charset="0"/>
            </a:rPr>
            <a:t>систем поддержки принятия врачебных решений (</a:t>
          </a:r>
          <a:r>
            <a:rPr lang="ru-RU" sz="1200" b="1" kern="1200" dirty="0">
              <a:latin typeface="Arial Narrow" panose="020B0606020202030204" pitchFamily="34" charset="0"/>
            </a:rPr>
            <a:t>СППВР</a:t>
          </a:r>
          <a:r>
            <a:rPr lang="ru-RU" sz="1200" kern="1200" dirty="0">
              <a:latin typeface="Arial Narrow" panose="020B0606020202030204" pitchFamily="34" charset="0"/>
            </a:rPr>
            <a:t>)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i="1" kern="1200" dirty="0">
              <a:latin typeface="Arial Narrow" panose="020B0606020202030204" pitchFamily="34" charset="0"/>
            </a:rPr>
            <a:t>(Технопарк </a:t>
          </a:r>
          <a:r>
            <a:rPr lang="ru-RU" sz="1000" i="1" kern="1200" dirty="0" err="1">
              <a:latin typeface="Arial Narrow" panose="020B0606020202030204" pitchFamily="34" charset="0"/>
            </a:rPr>
            <a:t>Сколково</a:t>
          </a:r>
          <a:r>
            <a:rPr lang="ru-RU" sz="1000" i="1" kern="1200" dirty="0">
              <a:latin typeface="Arial Narrow" panose="020B0606020202030204" pitchFamily="34" charset="0"/>
            </a:rPr>
            <a:t>, Московский международный форум «Открытые инновации»)</a:t>
          </a:r>
        </a:p>
      </dsp:txBody>
      <dsp:txXfrm>
        <a:off x="1421316" y="1437757"/>
        <a:ext cx="1421469" cy="2053749"/>
      </dsp:txXfrm>
    </dsp:sp>
    <dsp:sp modelId="{EEFFDAD8-8FD5-4AB9-AB08-5914EB199194}">
      <dsp:nvSpPr>
        <dsp:cNvPr id="0" name=""/>
        <dsp:cNvSpPr/>
      </dsp:nvSpPr>
      <dsp:spPr>
        <a:xfrm>
          <a:off x="2842632" y="949652"/>
          <a:ext cx="4848471" cy="11185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345740"/>
            <a:satOff val="-15638"/>
            <a:lumOff val="357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75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12 декабря 2018 </a:t>
          </a:r>
        </a:p>
      </dsp:txBody>
      <dsp:txXfrm>
        <a:off x="2842632" y="1229278"/>
        <a:ext cx="4568846" cy="559251"/>
      </dsp:txXfrm>
    </dsp:sp>
    <dsp:sp modelId="{F9DC49EC-41A3-456D-B389-75D5D05FED48}">
      <dsp:nvSpPr>
        <dsp:cNvPr id="0" name=""/>
        <dsp:cNvSpPr/>
      </dsp:nvSpPr>
      <dsp:spPr>
        <a:xfrm>
          <a:off x="2842632" y="1810735"/>
          <a:ext cx="1421469" cy="205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anose="020B0606020202030204" pitchFamily="34" charset="0"/>
            </a:rPr>
            <a:t>Соглашение  о сотрудничестве        </a:t>
          </a:r>
          <a:r>
            <a:rPr lang="ru-RU" sz="1200" b="0" kern="1200" dirty="0">
              <a:latin typeface="Arial Narrow" panose="020B0606020202030204" pitchFamily="34" charset="0"/>
            </a:rPr>
            <a:t>в области здравоохранения между Ассоциацией НБМЗ и Правительством ЯНАО</a:t>
          </a:r>
        </a:p>
      </dsp:txBody>
      <dsp:txXfrm>
        <a:off x="2842632" y="1810735"/>
        <a:ext cx="1421469" cy="2053749"/>
      </dsp:txXfrm>
    </dsp:sp>
    <dsp:sp modelId="{5E037D5E-731C-493E-8BA0-35A0C5961635}">
      <dsp:nvSpPr>
        <dsp:cNvPr id="0" name=""/>
        <dsp:cNvSpPr/>
      </dsp:nvSpPr>
      <dsp:spPr>
        <a:xfrm>
          <a:off x="4264717" y="1322630"/>
          <a:ext cx="3426386" cy="11185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345740"/>
            <a:satOff val="-15638"/>
            <a:lumOff val="357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75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Выбор продуктов</a:t>
          </a:r>
        </a:p>
      </dsp:txBody>
      <dsp:txXfrm>
        <a:off x="4264717" y="1602256"/>
        <a:ext cx="3146761" cy="559251"/>
      </dsp:txXfrm>
    </dsp:sp>
    <dsp:sp modelId="{DABD7AB7-D245-44F9-B65B-954D192AB3CE}">
      <dsp:nvSpPr>
        <dsp:cNvPr id="0" name=""/>
        <dsp:cNvSpPr/>
      </dsp:nvSpPr>
      <dsp:spPr>
        <a:xfrm>
          <a:off x="4264717" y="2183713"/>
          <a:ext cx="1421469" cy="205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ym typeface="Symbol" panose="05050102010706020507" pitchFamily="18" charset="2"/>
            </a:rPr>
            <a:t></a:t>
          </a:r>
          <a:r>
            <a:rPr lang="en-US" sz="1200" kern="1200" dirty="0">
              <a:sym typeface="Symbol" panose="05050102010706020507" pitchFamily="18" charset="2"/>
            </a:rPr>
            <a:t> </a:t>
          </a:r>
          <a:r>
            <a:rPr lang="ru-RU" sz="1200" b="1" kern="1200" dirty="0">
              <a:latin typeface="Arial Narrow" panose="020B0606020202030204" pitchFamily="34" charset="0"/>
            </a:rPr>
            <a:t>«</a:t>
          </a:r>
          <a:r>
            <a:rPr lang="en-US" sz="1200" b="1" kern="1200" dirty="0" err="1">
              <a:latin typeface="Arial Narrow" panose="020B0606020202030204" pitchFamily="34" charset="0"/>
            </a:rPr>
            <a:t>Botkin</a:t>
          </a:r>
          <a:r>
            <a:rPr lang="ru-RU" sz="1200" b="1" kern="1200" dirty="0">
              <a:latin typeface="Arial Narrow" panose="020B0606020202030204" pitchFamily="34" charset="0"/>
            </a:rPr>
            <a:t>.</a:t>
          </a:r>
          <a:r>
            <a:rPr lang="en-US" sz="1200" b="1" kern="1200" dirty="0">
              <a:latin typeface="Arial Narrow" panose="020B0606020202030204" pitchFamily="34" charset="0"/>
            </a:rPr>
            <a:t>Ai</a:t>
          </a:r>
          <a:r>
            <a:rPr lang="ru-RU" sz="1200" b="1" kern="1200" dirty="0">
              <a:latin typeface="Arial Narrow" panose="020B0606020202030204" pitchFamily="34" charset="0"/>
            </a:rPr>
            <a:t>»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i="1" kern="1200" dirty="0">
              <a:latin typeface="Arial Narrow" panose="020B0606020202030204" pitchFamily="34" charset="0"/>
            </a:rPr>
            <a:t>автоматическое выявление патологических проявлений в рентгенологических исследованиях, КТ и МРТ, </a:t>
          </a:r>
          <a:r>
            <a:rPr lang="ru-RU" sz="1000" i="1" kern="1200" dirty="0" err="1">
              <a:latin typeface="Arial Narrow" panose="020B0606020202030204" pitchFamily="34" charset="0"/>
            </a:rPr>
            <a:t>маммограмм</a:t>
          </a:r>
          <a:endParaRPr lang="ru-RU" sz="1000" i="1" kern="1200" dirty="0">
            <a:latin typeface="Arial Narrow" panose="020B0606020202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ym typeface="Symbol" panose="05050102010706020507" pitchFamily="18" charset="2"/>
            </a:rPr>
            <a:t></a:t>
          </a:r>
          <a:r>
            <a:rPr lang="en-US" sz="1200" kern="1200" dirty="0">
              <a:sym typeface="Symbol" panose="05050102010706020507" pitchFamily="18" charset="2"/>
            </a:rPr>
            <a:t> </a:t>
          </a:r>
          <a:r>
            <a:rPr lang="ru-RU" sz="1200" b="1" kern="1200" dirty="0">
              <a:latin typeface="Arial Narrow" panose="020B0606020202030204" pitchFamily="34" charset="0"/>
            </a:rPr>
            <a:t>«</a:t>
          </a:r>
          <a:r>
            <a:rPr lang="en-US" sz="1200" b="1" kern="1200" dirty="0">
              <a:latin typeface="Arial Narrow" panose="020B0606020202030204" pitchFamily="34" charset="0"/>
            </a:rPr>
            <a:t>Webiomed</a:t>
          </a:r>
          <a:r>
            <a:rPr lang="ru-RU" sz="1200" b="1" kern="1200" dirty="0">
              <a:latin typeface="Arial Narrow" panose="020B0606020202030204" pitchFamily="34" charset="0"/>
            </a:rPr>
            <a:t>»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i="1" kern="1200" dirty="0">
              <a:latin typeface="Arial Narrow" panose="020B0606020202030204" pitchFamily="34" charset="0"/>
            </a:rPr>
            <a:t>автоматическая оценка показателей здоровья пациента</a:t>
          </a:r>
        </a:p>
      </dsp:txBody>
      <dsp:txXfrm>
        <a:off x="4264717" y="2183713"/>
        <a:ext cx="1421469" cy="2053749"/>
      </dsp:txXfrm>
    </dsp:sp>
    <dsp:sp modelId="{0D69856A-B0DF-432F-9EA2-1FCF741E8899}">
      <dsp:nvSpPr>
        <dsp:cNvPr id="0" name=""/>
        <dsp:cNvSpPr/>
      </dsp:nvSpPr>
      <dsp:spPr>
        <a:xfrm>
          <a:off x="5686033" y="1695608"/>
          <a:ext cx="2005070" cy="11185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172870"/>
            <a:satOff val="-7819"/>
            <a:lumOff val="178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75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26 декабря 2018</a:t>
          </a:r>
        </a:p>
      </dsp:txBody>
      <dsp:txXfrm>
        <a:off x="5686033" y="1975234"/>
        <a:ext cx="1725445" cy="559251"/>
      </dsp:txXfrm>
    </dsp:sp>
    <dsp:sp modelId="{271C14B4-DDD4-44DE-93ED-F93F474B4080}">
      <dsp:nvSpPr>
        <dsp:cNvPr id="0" name=""/>
        <dsp:cNvSpPr/>
      </dsp:nvSpPr>
      <dsp:spPr>
        <a:xfrm>
          <a:off x="5686033" y="2556691"/>
          <a:ext cx="1421469" cy="205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 Narrow" panose="020B0606020202030204" pitchFamily="34" charset="0"/>
            </a:rPr>
            <a:t>Приказ</a:t>
          </a:r>
          <a:r>
            <a:rPr lang="ru-RU" sz="1200" kern="1200" dirty="0">
              <a:latin typeface="Arial Narrow" panose="020B0606020202030204" pitchFamily="34" charset="0"/>
            </a:rPr>
            <a:t> департамента здравоохранения </a:t>
          </a:r>
          <a:r>
            <a:rPr lang="ru-RU" sz="1200" b="1" kern="1200" dirty="0">
              <a:latin typeface="Arial Narrow" panose="020B0606020202030204" pitchFamily="34" charset="0"/>
            </a:rPr>
            <a:t>о начале пилотного проекта</a:t>
          </a:r>
          <a:r>
            <a:rPr lang="ru-RU" sz="1200" kern="1200" dirty="0">
              <a:latin typeface="Arial Narrow" panose="020B0606020202030204" pitchFamily="34" charset="0"/>
            </a:rPr>
            <a:t> по внедрению СППВР и методов искусственного интеллекта (ИИ) в сфере здравоохранения</a:t>
          </a:r>
        </a:p>
      </dsp:txBody>
      <dsp:txXfrm>
        <a:off x="5686033" y="2556691"/>
        <a:ext cx="1421469" cy="2053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942CA-B240-4F22-A75F-02FCAC5C69F0}">
      <dsp:nvSpPr>
        <dsp:cNvPr id="0" name=""/>
        <dsp:cNvSpPr/>
      </dsp:nvSpPr>
      <dsp:spPr>
        <a:xfrm>
          <a:off x="0" y="134313"/>
          <a:ext cx="3591905" cy="281385"/>
        </a:xfrm>
        <a:prstGeom prst="roundRect">
          <a:avLst/>
        </a:prstGeom>
        <a:solidFill>
          <a:srgbClr val="D233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0" kern="1200" dirty="0">
              <a:latin typeface="Arial Narrow" panose="020B0606020202030204" pitchFamily="34" charset="0"/>
            </a:rPr>
            <a:t>Цель исследования</a:t>
          </a:r>
        </a:p>
      </dsp:txBody>
      <dsp:txXfrm>
        <a:off x="13736" y="148049"/>
        <a:ext cx="3564433" cy="253913"/>
      </dsp:txXfrm>
    </dsp:sp>
    <dsp:sp modelId="{4466A7AF-EAD5-49E3-8270-56E88BA65FC3}">
      <dsp:nvSpPr>
        <dsp:cNvPr id="0" name=""/>
        <dsp:cNvSpPr/>
      </dsp:nvSpPr>
      <dsp:spPr>
        <a:xfrm>
          <a:off x="0" y="415698"/>
          <a:ext cx="3591905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43" tIns="16510" rIns="92456" bIns="1651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latin typeface="Arial Narrow" panose="020B0606020202030204" pitchFamily="34" charset="0"/>
            </a:rPr>
            <a:t>анализ точности оценки сердечно-сосудистых рисков практикующими врачами по сравнению с оценкой, которую дает система поддержки принятия врачебных решений </a:t>
          </a:r>
          <a:r>
            <a:rPr lang="en" sz="1000" kern="1200" dirty="0">
              <a:latin typeface="Arial Narrow" panose="020B0606020202030204" pitchFamily="34" charset="0"/>
            </a:rPr>
            <a:t>Webiomed</a:t>
          </a:r>
          <a:endParaRPr lang="ru-RU" sz="1000" b="1" i="0" kern="1200" dirty="0">
            <a:latin typeface="Arial Narrow" panose="020B0606020202030204" pitchFamily="34" charset="0"/>
          </a:endParaRPr>
        </a:p>
      </dsp:txBody>
      <dsp:txXfrm>
        <a:off x="0" y="415698"/>
        <a:ext cx="3591905" cy="430560"/>
      </dsp:txXfrm>
    </dsp:sp>
    <dsp:sp modelId="{FAB8A528-617E-4839-8AB7-5F19E24A7AD6}">
      <dsp:nvSpPr>
        <dsp:cNvPr id="0" name=""/>
        <dsp:cNvSpPr/>
      </dsp:nvSpPr>
      <dsp:spPr>
        <a:xfrm>
          <a:off x="0" y="846258"/>
          <a:ext cx="3591905" cy="281385"/>
        </a:xfrm>
        <a:prstGeom prst="roundRect">
          <a:avLst/>
        </a:prstGeom>
        <a:solidFill>
          <a:srgbClr val="D233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Материалы исследования</a:t>
          </a:r>
          <a:endParaRPr lang="ru-RU" sz="1200" i="0" kern="1200" dirty="0">
            <a:latin typeface="Arial Narrow" panose="020B0606020202030204" pitchFamily="34" charset="0"/>
          </a:endParaRPr>
        </a:p>
      </dsp:txBody>
      <dsp:txXfrm>
        <a:off x="13736" y="859994"/>
        <a:ext cx="3564433" cy="253913"/>
      </dsp:txXfrm>
    </dsp:sp>
    <dsp:sp modelId="{F4A9D775-FDFE-46B1-BC1A-17C71387205F}">
      <dsp:nvSpPr>
        <dsp:cNvPr id="0" name=""/>
        <dsp:cNvSpPr/>
      </dsp:nvSpPr>
      <dsp:spPr>
        <a:xfrm>
          <a:off x="0" y="1127643"/>
          <a:ext cx="3591905" cy="80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43" tIns="16510" rIns="92456" bIns="1651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kern="1200" dirty="0">
              <a:latin typeface="Arial Narrow" panose="020B0606020202030204" pitchFamily="34" charset="0"/>
            </a:rPr>
            <a:t>100 </a:t>
          </a:r>
          <a:r>
            <a:rPr lang="ru-RU" sz="1000" kern="1200" dirty="0" err="1">
              <a:latin typeface="Arial Narrow" panose="020B0606020202030204" pitchFamily="34" charset="0"/>
            </a:rPr>
            <a:t>деперсонифицированных</a:t>
          </a:r>
          <a:r>
            <a:rPr lang="ru-RU" sz="1000" kern="1200" dirty="0">
              <a:latin typeface="Arial Narrow" panose="020B0606020202030204" pitchFamily="34" charset="0"/>
            </a:rPr>
            <a:t> </a:t>
          </a:r>
          <a:r>
            <a:rPr lang="ru-RU" sz="1000" b="1" kern="1200" dirty="0">
              <a:latin typeface="Arial Narrow" panose="020B0606020202030204" pitchFamily="34" charset="0"/>
            </a:rPr>
            <a:t>анкет</a:t>
          </a:r>
          <a:r>
            <a:rPr lang="ru-RU" sz="1000" kern="1200" dirty="0">
              <a:latin typeface="Arial Narrow" panose="020B0606020202030204" pitchFamily="34" charset="0"/>
            </a:rPr>
            <a:t> пациентов</a:t>
          </a:r>
          <a:endParaRPr lang="ru-RU" sz="1000" i="0" kern="1200" dirty="0">
            <a:latin typeface="Arial Narrow" panose="020B0606020202030204" pitchFamily="34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kern="1200" dirty="0">
              <a:latin typeface="Arial Narrow" panose="020B0606020202030204" pitchFamily="34" charset="0"/>
            </a:rPr>
            <a:t>20 медицинских </a:t>
          </a:r>
          <a:r>
            <a:rPr lang="ru-RU" sz="1000" b="1" kern="1200" dirty="0">
              <a:latin typeface="Arial Narrow" panose="020B0606020202030204" pitchFamily="34" charset="0"/>
            </a:rPr>
            <a:t>параметров</a:t>
          </a:r>
          <a:r>
            <a:rPr lang="ru-RU" sz="1000" kern="1200" dirty="0">
              <a:latin typeface="Arial Narrow" panose="020B0606020202030204" pitchFamily="34" charset="0"/>
            </a:rPr>
            <a:t> в каждой анкете</a:t>
          </a:r>
          <a:endParaRPr lang="ru-RU" sz="1000" i="0" kern="1200" dirty="0">
            <a:latin typeface="Arial Narrow" panose="020B0606020202030204" pitchFamily="34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kern="1200" dirty="0">
              <a:latin typeface="Arial Narrow" panose="020B0606020202030204" pitchFamily="34" charset="0"/>
            </a:rPr>
            <a:t>97 </a:t>
          </a:r>
          <a:r>
            <a:rPr lang="ru-RU" sz="1000" b="1" kern="1200" dirty="0">
              <a:latin typeface="Arial Narrow" panose="020B0606020202030204" pitchFamily="34" charset="0"/>
            </a:rPr>
            <a:t>врачей</a:t>
          </a:r>
          <a:r>
            <a:rPr lang="ru-RU" sz="1000" kern="1200" dirty="0">
              <a:latin typeface="Arial Narrow" panose="020B0606020202030204" pitchFamily="34" charset="0"/>
            </a:rPr>
            <a:t> приняли участие в исследовании</a:t>
          </a:r>
          <a:endParaRPr lang="ru-RU" sz="1000" i="0" kern="1200" dirty="0">
            <a:latin typeface="Arial Narrow" panose="020B0606020202030204" pitchFamily="34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kern="1200" dirty="0">
              <a:latin typeface="Arial Narrow" panose="020B0606020202030204" pitchFamily="34" charset="0"/>
            </a:rPr>
            <a:t>1947 </a:t>
          </a:r>
          <a:r>
            <a:rPr lang="ru-RU" sz="1000" b="1" kern="1200" dirty="0">
              <a:latin typeface="Arial Narrow" panose="020B0606020202030204" pitchFamily="34" charset="0"/>
            </a:rPr>
            <a:t>оцененных врачами анкет </a:t>
          </a:r>
          <a:r>
            <a:rPr lang="ru-RU" sz="1000" kern="1200" dirty="0">
              <a:latin typeface="Arial Narrow" panose="020B0606020202030204" pitchFamily="34" charset="0"/>
            </a:rPr>
            <a:t>записано в БД исследования</a:t>
          </a:r>
          <a:endParaRPr lang="ru-RU" sz="1000" i="0" kern="1200" dirty="0">
            <a:latin typeface="Arial Narrow" panose="020B0606020202030204" pitchFamily="34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kern="1200" dirty="0">
              <a:latin typeface="Arial Narrow" panose="020B0606020202030204" pitchFamily="34" charset="0"/>
            </a:rPr>
            <a:t>7788 </a:t>
          </a:r>
          <a:r>
            <a:rPr lang="ru-RU" sz="1000" b="1" kern="1200" dirty="0">
              <a:latin typeface="Arial Narrow" panose="020B0606020202030204" pitchFamily="34" charset="0"/>
            </a:rPr>
            <a:t>оценок риска </a:t>
          </a:r>
          <a:r>
            <a:rPr lang="ru-RU" sz="1000" kern="1200" dirty="0">
              <a:latin typeface="Arial Narrow" panose="020B0606020202030204" pitchFamily="34" charset="0"/>
            </a:rPr>
            <a:t>дали врачи в ходе исследования</a:t>
          </a:r>
          <a:endParaRPr lang="ru-RU" sz="1000" i="0" kern="1200" dirty="0">
            <a:latin typeface="Arial Narrow" panose="020B0606020202030204" pitchFamily="34" charset="0"/>
          </a:endParaRPr>
        </a:p>
      </dsp:txBody>
      <dsp:txXfrm>
        <a:off x="0" y="1127643"/>
        <a:ext cx="3591905" cy="807300"/>
      </dsp:txXfrm>
    </dsp:sp>
    <dsp:sp modelId="{3CC9A466-2FAA-4B5F-B3E4-133D10C39D6E}">
      <dsp:nvSpPr>
        <dsp:cNvPr id="0" name=""/>
        <dsp:cNvSpPr/>
      </dsp:nvSpPr>
      <dsp:spPr>
        <a:xfrm>
          <a:off x="0" y="1934943"/>
          <a:ext cx="3591905" cy="281385"/>
        </a:xfrm>
        <a:prstGeom prst="roundRect">
          <a:avLst/>
        </a:prstGeom>
        <a:solidFill>
          <a:srgbClr val="D233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Участники исследования</a:t>
          </a:r>
          <a:endParaRPr lang="ru-RU" sz="1200" i="0" kern="1200" dirty="0">
            <a:latin typeface="Arial Narrow" panose="020B0606020202030204" pitchFamily="34" charset="0"/>
          </a:endParaRPr>
        </a:p>
      </dsp:txBody>
      <dsp:txXfrm>
        <a:off x="13736" y="1948679"/>
        <a:ext cx="3564433" cy="253913"/>
      </dsp:txXfrm>
    </dsp:sp>
    <dsp:sp modelId="{B68FFF07-D462-4ACF-B2DE-DA2AF7A660D4}">
      <dsp:nvSpPr>
        <dsp:cNvPr id="0" name=""/>
        <dsp:cNvSpPr/>
      </dsp:nvSpPr>
      <dsp:spPr>
        <a:xfrm>
          <a:off x="0" y="2216328"/>
          <a:ext cx="3591905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43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kern="1200" dirty="0">
              <a:latin typeface="Arial Narrow" panose="020B0606020202030204" pitchFamily="34" charset="0"/>
            </a:rPr>
            <a:t>15 медицинских организаций</a:t>
          </a:r>
          <a:endParaRPr lang="ru-RU" sz="1000" i="0" kern="1200" spc="0" baseline="0" dirty="0">
            <a:latin typeface="Arial Narrow" panose="020B0606020202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kern="12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Мужчин: </a:t>
          </a:r>
          <a:r>
            <a:rPr lang="ru-RU" sz="1000" b="1" kern="12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12</a:t>
          </a:r>
          <a:r>
            <a:rPr lang="en-US" sz="1000" b="1" kern="12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%</a:t>
          </a:r>
          <a:r>
            <a:rPr lang="ru-RU" sz="1000" b="1" kern="12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,</a:t>
          </a:r>
          <a:r>
            <a:rPr lang="ru-RU" sz="1000" kern="1200" dirty="0">
              <a:latin typeface="Arial Narrow" panose="020B0606020202030204" pitchFamily="34" charset="0"/>
            </a:rPr>
            <a:t>  </a:t>
          </a:r>
          <a:r>
            <a:rPr lang="ru-RU" sz="1000" kern="12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Женщин: </a:t>
          </a:r>
          <a:r>
            <a:rPr lang="en-US" sz="1000" b="1" kern="12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88</a:t>
          </a:r>
          <a:r>
            <a:rPr lang="en-US" sz="1000" b="1" kern="12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sym typeface="Wingdings" pitchFamily="2" charset="2"/>
            </a:rPr>
            <a:t>%</a:t>
          </a:r>
          <a:endParaRPr lang="ru-RU" sz="1000" i="0" kern="1200" spc="0" baseline="0" dirty="0">
            <a:solidFill>
              <a:schemeClr val="accent4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kern="1200" dirty="0">
              <a:latin typeface="Arial Narrow" panose="020B0606020202030204" pitchFamily="34" charset="0"/>
            </a:rPr>
            <a:t>Возраст: от 24 до 66 лет</a:t>
          </a:r>
          <a:endParaRPr lang="ru-RU" sz="1000" i="0" kern="1200" spc="0" baseline="0" dirty="0">
            <a:latin typeface="Arial Narrow" panose="020B0606020202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kern="1200" dirty="0">
              <a:latin typeface="Arial Narrow" panose="020B0606020202030204" pitchFamily="34" charset="0"/>
            </a:rPr>
            <a:t>Стаж работы: от 1 года до 42 лет</a:t>
          </a:r>
          <a:endParaRPr lang="ru-RU" sz="1000" i="0" kern="1200" spc="0" baseline="0" dirty="0">
            <a:latin typeface="Arial Narrow" panose="020B0606020202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i="0" kern="1200" spc="0" baseline="0" dirty="0">
              <a:latin typeface="Arial Narrow" panose="020B0606020202030204" pitchFamily="34" charset="0"/>
            </a:rPr>
            <a:t> Участники по должностям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000" i="0" kern="1200" spc="0" baseline="0" dirty="0">
            <a:latin typeface="Arial Narrow" panose="020B0606020202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000" i="0" kern="1200" spc="0" baseline="0" dirty="0">
            <a:latin typeface="Arial Narrow" panose="020B0606020202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000" i="0" kern="1200" spc="0" baseline="0" dirty="0">
            <a:latin typeface="Arial Narrow" panose="020B0606020202030204" pitchFamily="34" charset="0"/>
          </a:endParaRPr>
        </a:p>
      </dsp:txBody>
      <dsp:txXfrm>
        <a:off x="0" y="2216328"/>
        <a:ext cx="3591905" cy="1291680"/>
      </dsp:txXfrm>
    </dsp:sp>
    <dsp:sp modelId="{3126E733-44E0-4FB2-8A98-1DAD091D4349}">
      <dsp:nvSpPr>
        <dsp:cNvPr id="0" name=""/>
        <dsp:cNvSpPr/>
      </dsp:nvSpPr>
      <dsp:spPr>
        <a:xfrm>
          <a:off x="0" y="3508008"/>
          <a:ext cx="3591905" cy="281385"/>
        </a:xfrm>
        <a:prstGeom prst="roundRect">
          <a:avLst/>
        </a:prstGeom>
        <a:solidFill>
          <a:srgbClr val="D233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0" kern="1200" spc="0" baseline="0" dirty="0">
              <a:latin typeface="Arial Narrow" panose="020B0606020202030204" pitchFamily="34" charset="0"/>
            </a:rPr>
            <a:t>Методики</a:t>
          </a:r>
        </a:p>
      </dsp:txBody>
      <dsp:txXfrm>
        <a:off x="13736" y="3521744"/>
        <a:ext cx="3564433" cy="253913"/>
      </dsp:txXfrm>
    </dsp:sp>
    <dsp:sp modelId="{F236EE94-5B87-40C8-8A9C-600AAD15505D}">
      <dsp:nvSpPr>
        <dsp:cNvPr id="0" name=""/>
        <dsp:cNvSpPr/>
      </dsp:nvSpPr>
      <dsp:spPr>
        <a:xfrm>
          <a:off x="0" y="3789393"/>
          <a:ext cx="3591905" cy="15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43" tIns="16510" rIns="92456" bIns="16510" numCol="1" spcCol="1270" anchor="t" anchorCtr="0">
          <a:noAutofit/>
        </a:bodyPr>
        <a:lstStyle/>
        <a:p>
          <a:pPr marL="0" lvl="1" indent="0" algn="just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kern="1200" dirty="0">
              <a:latin typeface="Arial Narrow" panose="020B0606020202030204" pitchFamily="34" charset="0"/>
            </a:rPr>
            <a:t>1. Риск смерти от сердечно-сосудистых заболеваний по </a:t>
          </a:r>
          <a:r>
            <a:rPr lang="ru-RU" sz="1000" b="1" kern="1200" dirty="0">
              <a:latin typeface="Arial Narrow" panose="020B0606020202030204" pitchFamily="34" charset="0"/>
            </a:rPr>
            <a:t>шкале </a:t>
          </a:r>
          <a:r>
            <a:rPr lang="en" sz="1000" b="1" kern="1200" dirty="0">
              <a:latin typeface="Arial Narrow" panose="020B0606020202030204" pitchFamily="34" charset="0"/>
            </a:rPr>
            <a:t>Score</a:t>
          </a:r>
          <a:r>
            <a:rPr lang="en" sz="1000" kern="1200" dirty="0">
              <a:latin typeface="Arial Narrow" panose="020B0606020202030204" pitchFamily="34" charset="0"/>
            </a:rPr>
            <a:t> (Systematic Coronary Risk Estimation – </a:t>
          </a:r>
          <a:r>
            <a:rPr lang="ru-RU" sz="1000" kern="1200" dirty="0">
              <a:latin typeface="Arial Narrow" panose="020B0606020202030204" pitchFamily="34" charset="0"/>
            </a:rPr>
            <a:t>систематическая оценка коронарного риска)</a:t>
          </a:r>
          <a:endParaRPr lang="ru-RU" sz="1000" i="0" kern="1200" spc="0" baseline="0" dirty="0">
            <a:latin typeface="Arial Narrow" panose="020B0606020202030204" pitchFamily="34" charset="0"/>
          </a:endParaRPr>
        </a:p>
        <a:p>
          <a:pPr marL="0" lvl="1" indent="0" algn="just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kern="1200" dirty="0">
              <a:latin typeface="Arial Narrow" panose="020B0606020202030204" pitchFamily="34" charset="0"/>
            </a:rPr>
            <a:t>2. Риск коронарных осложнений (фатальный и </a:t>
          </a:r>
          <a:r>
            <a:rPr lang="ru-RU" sz="1000" kern="1200" dirty="0" err="1">
              <a:latin typeface="Arial Narrow" panose="020B0606020202030204" pitchFamily="34" charset="0"/>
            </a:rPr>
            <a:t>нефатальный</a:t>
          </a:r>
          <a:r>
            <a:rPr lang="ru-RU" sz="1000" kern="1200" dirty="0">
              <a:latin typeface="Arial Narrow" panose="020B0606020202030204" pitchFamily="34" charset="0"/>
            </a:rPr>
            <a:t> инфаркт миокарда, внезапная смерть) в ближайшие 10 лет по </a:t>
          </a:r>
          <a:r>
            <a:rPr lang="ru-RU" sz="1000" b="1" kern="1200" dirty="0">
              <a:latin typeface="Arial Narrow" panose="020B0606020202030204" pitchFamily="34" charset="0"/>
            </a:rPr>
            <a:t>шкале </a:t>
          </a:r>
          <a:r>
            <a:rPr lang="en" sz="1000" b="1" kern="1200" dirty="0">
              <a:latin typeface="Arial Narrow" panose="020B0606020202030204" pitchFamily="34" charset="0"/>
            </a:rPr>
            <a:t>Framingham</a:t>
          </a:r>
        </a:p>
        <a:p>
          <a:pPr marL="0" lvl="1" indent="0" algn="just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en" sz="1000" kern="1200" dirty="0">
              <a:latin typeface="Arial Narrow" panose="020B0606020202030204" pitchFamily="34" charset="0"/>
            </a:rPr>
            <a:t>3.</a:t>
          </a:r>
          <a:r>
            <a:rPr lang="ru-RU" sz="1000" kern="1200" dirty="0">
              <a:latin typeface="Arial Narrow" panose="020B0606020202030204" pitchFamily="34" charset="0"/>
            </a:rPr>
            <a:t> Риск ишемических событий в ближайшие 8 лет по </a:t>
          </a:r>
          <a:br>
            <a:rPr lang="ru-RU" sz="1000" kern="1200" dirty="0">
              <a:latin typeface="Arial Narrow" panose="020B0606020202030204" pitchFamily="34" charset="0"/>
            </a:rPr>
          </a:br>
          <a:r>
            <a:rPr lang="ru-RU" sz="1000" b="1" kern="1200" dirty="0">
              <a:latin typeface="Arial Narrow" panose="020B0606020202030204" pitchFamily="34" charset="0"/>
            </a:rPr>
            <a:t>шкале </a:t>
          </a:r>
          <a:r>
            <a:rPr lang="en" sz="1000" b="1" kern="1200" dirty="0">
              <a:latin typeface="Arial Narrow" panose="020B0606020202030204" pitchFamily="34" charset="0"/>
            </a:rPr>
            <a:t>Procam</a:t>
          </a:r>
          <a:endParaRPr lang="ru-RU" sz="1000" b="1" kern="1200" dirty="0">
            <a:latin typeface="Arial Narrow" panose="020B0606020202030204" pitchFamily="34" charset="0"/>
          </a:endParaRPr>
        </a:p>
        <a:p>
          <a:pPr marL="0" lvl="1" indent="0" algn="just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00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000" kern="1200" dirty="0">
              <a:latin typeface="Arial Narrow" panose="020B0606020202030204" pitchFamily="34" charset="0"/>
            </a:rPr>
            <a:t>4. </a:t>
          </a:r>
          <a:r>
            <a:rPr lang="ru-RU" sz="1000" b="1" kern="1200" dirty="0">
              <a:latin typeface="Arial Narrow" panose="020B0606020202030204" pitchFamily="34" charset="0"/>
            </a:rPr>
            <a:t>Российские рекомендации </a:t>
          </a:r>
          <a:r>
            <a:rPr lang="ru-RU" sz="1000" kern="1200" dirty="0">
              <a:latin typeface="Arial Narrow" panose="020B0606020202030204" pitchFamily="34" charset="0"/>
            </a:rPr>
            <a:t>«Диагностика и коррекция нарушений липидного обмена с целью профилактики и лечения атеросклероза»</a:t>
          </a:r>
          <a:endParaRPr lang="en" sz="1000" kern="1200" dirty="0">
            <a:latin typeface="Arial Narrow" panose="020B0606020202030204" pitchFamily="34" charset="0"/>
          </a:endParaRPr>
        </a:p>
      </dsp:txBody>
      <dsp:txXfrm>
        <a:off x="0" y="3789393"/>
        <a:ext cx="3591905" cy="15647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91129-3EC6-4E82-9AA1-A430AB0154F3}">
      <dsp:nvSpPr>
        <dsp:cNvPr id="0" name=""/>
        <dsp:cNvSpPr/>
      </dsp:nvSpPr>
      <dsp:spPr>
        <a:xfrm>
          <a:off x="0" y="3654455"/>
          <a:ext cx="10581799" cy="9951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 Narrow" panose="020B0606020202030204" pitchFamily="34" charset="0"/>
            </a:rPr>
            <a:t>Данные медицинской карты</a:t>
          </a:r>
          <a:endParaRPr lang="ru-RU" sz="2000" kern="1200" dirty="0"/>
        </a:p>
      </dsp:txBody>
      <dsp:txXfrm>
        <a:off x="0" y="3654455"/>
        <a:ext cx="3174539" cy="995143"/>
      </dsp:txXfrm>
    </dsp:sp>
    <dsp:sp modelId="{EB14D57C-6AAF-4502-B19D-F8BF44169C23}">
      <dsp:nvSpPr>
        <dsp:cNvPr id="0" name=""/>
        <dsp:cNvSpPr/>
      </dsp:nvSpPr>
      <dsp:spPr>
        <a:xfrm>
          <a:off x="0" y="2493454"/>
          <a:ext cx="10581799" cy="9951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 Narrow" panose="020B0606020202030204" pitchFamily="34" charset="0"/>
            </a:rPr>
            <a:t>Повторный пересмотр врача-рентгенолога</a:t>
          </a:r>
          <a:endParaRPr lang="ru-RU" sz="2000" kern="1200" dirty="0"/>
        </a:p>
      </dsp:txBody>
      <dsp:txXfrm>
        <a:off x="0" y="2493454"/>
        <a:ext cx="3174539" cy="995143"/>
      </dsp:txXfrm>
    </dsp:sp>
    <dsp:sp modelId="{14BF3C35-F16F-45F5-98E0-580403BC1E40}">
      <dsp:nvSpPr>
        <dsp:cNvPr id="0" name=""/>
        <dsp:cNvSpPr/>
      </dsp:nvSpPr>
      <dsp:spPr>
        <a:xfrm>
          <a:off x="0" y="1332453"/>
          <a:ext cx="10581799" cy="9951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 Narrow" panose="020B0606020202030204" pitchFamily="34" charset="0"/>
            </a:rPr>
            <a:t>Патология/Норма заключение ИИ</a:t>
          </a:r>
          <a:endParaRPr lang="ru-RU" sz="2000" kern="1200" dirty="0"/>
        </a:p>
      </dsp:txBody>
      <dsp:txXfrm>
        <a:off x="0" y="1332453"/>
        <a:ext cx="3174539" cy="995143"/>
      </dsp:txXfrm>
    </dsp:sp>
    <dsp:sp modelId="{AF2BD118-5683-419C-A6E4-3FA05F9F05AB}">
      <dsp:nvSpPr>
        <dsp:cNvPr id="0" name=""/>
        <dsp:cNvSpPr/>
      </dsp:nvSpPr>
      <dsp:spPr>
        <a:xfrm>
          <a:off x="0" y="171452"/>
          <a:ext cx="10581799" cy="9951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 Narrow" panose="020B0606020202030204" pitchFamily="34" charset="0"/>
            </a:rPr>
            <a:t>Просмотрено всего</a:t>
          </a:r>
          <a:endParaRPr lang="ru-RU" sz="2000" kern="1200" dirty="0"/>
        </a:p>
      </dsp:txBody>
      <dsp:txXfrm>
        <a:off x="0" y="171452"/>
        <a:ext cx="3174539" cy="995143"/>
      </dsp:txXfrm>
    </dsp:sp>
    <dsp:sp modelId="{D254ED5B-58AE-4A2E-B3AF-040F36B670CA}">
      <dsp:nvSpPr>
        <dsp:cNvPr id="0" name=""/>
        <dsp:cNvSpPr/>
      </dsp:nvSpPr>
      <dsp:spPr>
        <a:xfrm>
          <a:off x="4881545" y="254381"/>
          <a:ext cx="5399451" cy="829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 Narrow" panose="020B0606020202030204" pitchFamily="34" charset="0"/>
            </a:rPr>
            <a:t>1119</a:t>
          </a:r>
          <a:r>
            <a:rPr lang="ru-RU" sz="1600" kern="1200" dirty="0">
              <a:latin typeface="Arial Narrow" panose="020B0606020202030204" pitchFamily="34" charset="0"/>
            </a:rPr>
            <a:t> серий КТ грудной клетки по </a:t>
          </a:r>
          <a:r>
            <a:rPr lang="ru-RU" sz="1600" b="1" kern="1200" dirty="0">
              <a:latin typeface="Arial Narrow" panose="020B0606020202030204" pitchFamily="34" charset="0"/>
            </a:rPr>
            <a:t>402</a:t>
          </a:r>
          <a:r>
            <a:rPr lang="ru-RU" sz="1600" kern="1200" dirty="0">
              <a:latin typeface="Arial Narrow" panose="020B0606020202030204" pitchFamily="34" charset="0"/>
            </a:rPr>
            <a:t> пациентам</a:t>
          </a:r>
          <a:endParaRPr lang="ru-RU" sz="1600" kern="1200" dirty="0"/>
        </a:p>
      </dsp:txBody>
      <dsp:txXfrm>
        <a:off x="4905834" y="278670"/>
        <a:ext cx="5350873" cy="780708"/>
      </dsp:txXfrm>
    </dsp:sp>
    <dsp:sp modelId="{5F665C3B-2EA8-4AAA-A709-36D299A18E97}">
      <dsp:nvSpPr>
        <dsp:cNvPr id="0" name=""/>
        <dsp:cNvSpPr/>
      </dsp:nvSpPr>
      <dsp:spPr>
        <a:xfrm>
          <a:off x="5766313" y="1083667"/>
          <a:ext cx="1814957" cy="331714"/>
        </a:xfrm>
        <a:custGeom>
          <a:avLst/>
          <a:gdLst/>
          <a:ahLst/>
          <a:cxnLst/>
          <a:rect l="0" t="0" r="0" b="0"/>
          <a:pathLst>
            <a:path>
              <a:moveTo>
                <a:pt x="1814957" y="0"/>
              </a:moveTo>
              <a:lnTo>
                <a:pt x="1814957" y="165857"/>
              </a:lnTo>
              <a:lnTo>
                <a:pt x="0" y="165857"/>
              </a:lnTo>
              <a:lnTo>
                <a:pt x="0" y="33171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D0D72-C34B-4C0F-B253-D2CEEA24243C}">
      <dsp:nvSpPr>
        <dsp:cNvPr id="0" name=""/>
        <dsp:cNvSpPr/>
      </dsp:nvSpPr>
      <dsp:spPr>
        <a:xfrm>
          <a:off x="4793915" y="1415382"/>
          <a:ext cx="1944797" cy="829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Narrow" panose="020B0606020202030204" pitchFamily="34" charset="0"/>
            </a:rPr>
            <a:t>КТ по </a:t>
          </a:r>
          <a:r>
            <a:rPr lang="ru-RU" sz="1400" b="1" kern="1200" dirty="0">
              <a:latin typeface="Arial Narrow" panose="020B0606020202030204" pitchFamily="34" charset="0"/>
            </a:rPr>
            <a:t>45</a:t>
          </a:r>
          <a:r>
            <a:rPr lang="ru-RU" sz="1400" kern="1200" dirty="0">
              <a:latin typeface="Arial Narrow" panose="020B0606020202030204" pitchFamily="34" charset="0"/>
            </a:rPr>
            <a:t> пациентам – очаговые изменения</a:t>
          </a:r>
          <a:endParaRPr lang="ru-RU" sz="1400" kern="1200" dirty="0"/>
        </a:p>
      </dsp:txBody>
      <dsp:txXfrm>
        <a:off x="4818204" y="1439671"/>
        <a:ext cx="1896219" cy="780708"/>
      </dsp:txXfrm>
    </dsp:sp>
    <dsp:sp modelId="{877FDDCE-CAF1-4CE3-8E23-AA8695D939E5}">
      <dsp:nvSpPr>
        <dsp:cNvPr id="0" name=""/>
        <dsp:cNvSpPr/>
      </dsp:nvSpPr>
      <dsp:spPr>
        <a:xfrm>
          <a:off x="4454375" y="2244668"/>
          <a:ext cx="1311938" cy="331714"/>
        </a:xfrm>
        <a:custGeom>
          <a:avLst/>
          <a:gdLst/>
          <a:ahLst/>
          <a:cxnLst/>
          <a:rect l="0" t="0" r="0" b="0"/>
          <a:pathLst>
            <a:path>
              <a:moveTo>
                <a:pt x="1311938" y="0"/>
              </a:moveTo>
              <a:lnTo>
                <a:pt x="1311938" y="165857"/>
              </a:lnTo>
              <a:lnTo>
                <a:pt x="0" y="165857"/>
              </a:lnTo>
              <a:lnTo>
                <a:pt x="0" y="33171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66C46-F00A-41B7-93A1-97CCE492CA7D}">
      <dsp:nvSpPr>
        <dsp:cNvPr id="0" name=""/>
        <dsp:cNvSpPr/>
      </dsp:nvSpPr>
      <dsp:spPr>
        <a:xfrm>
          <a:off x="3481976" y="2576383"/>
          <a:ext cx="1944797" cy="829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Narrow" panose="020B0606020202030204" pitchFamily="34" charset="0"/>
            </a:rPr>
            <a:t>21</a:t>
          </a:r>
          <a:r>
            <a:rPr lang="ru-RU" sz="1400" kern="1200" dirty="0">
              <a:latin typeface="Arial Narrow" panose="020B0606020202030204" pitchFamily="34" charset="0"/>
            </a:rPr>
            <a:t> случай подтвержден</a:t>
          </a:r>
          <a:endParaRPr lang="ru-RU" sz="1400" kern="1200" dirty="0"/>
        </a:p>
      </dsp:txBody>
      <dsp:txXfrm>
        <a:off x="3506265" y="2600672"/>
        <a:ext cx="1896219" cy="780708"/>
      </dsp:txXfrm>
    </dsp:sp>
    <dsp:sp modelId="{F690BD13-8B22-49F0-9B5E-97A07C2EBFF3}">
      <dsp:nvSpPr>
        <dsp:cNvPr id="0" name=""/>
        <dsp:cNvSpPr/>
      </dsp:nvSpPr>
      <dsp:spPr>
        <a:xfrm>
          <a:off x="4408655" y="3405669"/>
          <a:ext cx="91440" cy="331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71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951CF-DFB4-429B-8625-C5F1341B3270}">
      <dsp:nvSpPr>
        <dsp:cNvPr id="0" name=""/>
        <dsp:cNvSpPr/>
      </dsp:nvSpPr>
      <dsp:spPr>
        <a:xfrm>
          <a:off x="3176075" y="3737384"/>
          <a:ext cx="2556599" cy="829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anose="020B0606020202030204" pitchFamily="34" charset="0"/>
            </a:rPr>
            <a:t>19</a:t>
          </a:r>
          <a:r>
            <a:rPr lang="ru-RU" sz="1200" kern="1200" dirty="0">
              <a:latin typeface="Arial Narrow" panose="020B0606020202030204" pitchFamily="34" charset="0"/>
            </a:rPr>
            <a:t> пациентов ранее известны, получают лечения, </a:t>
          </a:r>
          <a:r>
            <a:rPr lang="ru-RU" sz="1200" b="1" kern="1200" dirty="0">
              <a:latin typeface="Arial Narrow" panose="020B0606020202030204" pitchFamily="34" charset="0"/>
            </a:rPr>
            <a:t>2</a:t>
          </a:r>
          <a:r>
            <a:rPr lang="ru-RU" sz="1200" kern="1200" dirty="0">
              <a:latin typeface="Arial Narrow" panose="020B0606020202030204" pitchFamily="34" charset="0"/>
            </a:rPr>
            <a:t> – вновь выявлены, направлены на консультацию торакального хирурга </a:t>
          </a:r>
          <a:endParaRPr lang="ru-RU" sz="1200" kern="1200" dirty="0"/>
        </a:p>
      </dsp:txBody>
      <dsp:txXfrm>
        <a:off x="3200364" y="3761673"/>
        <a:ext cx="2508021" cy="780708"/>
      </dsp:txXfrm>
    </dsp:sp>
    <dsp:sp modelId="{89CBDFD1-1E0A-47A3-B597-A4972B938AD0}">
      <dsp:nvSpPr>
        <dsp:cNvPr id="0" name=""/>
        <dsp:cNvSpPr/>
      </dsp:nvSpPr>
      <dsp:spPr>
        <a:xfrm>
          <a:off x="5766313" y="2244668"/>
          <a:ext cx="1311938" cy="33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57"/>
              </a:lnTo>
              <a:lnTo>
                <a:pt x="1311938" y="165857"/>
              </a:lnTo>
              <a:lnTo>
                <a:pt x="1311938" y="33171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B7664-062F-44F2-BCD2-E6E73F474B53}">
      <dsp:nvSpPr>
        <dsp:cNvPr id="0" name=""/>
        <dsp:cNvSpPr/>
      </dsp:nvSpPr>
      <dsp:spPr>
        <a:xfrm>
          <a:off x="6105853" y="2576383"/>
          <a:ext cx="1944797" cy="829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Narrow" panose="020B0606020202030204" pitchFamily="34" charset="0"/>
            </a:rPr>
            <a:t>24</a:t>
          </a:r>
          <a:r>
            <a:rPr lang="ru-RU" sz="1400" kern="1200" dirty="0">
              <a:latin typeface="Arial Narrow" panose="020B0606020202030204" pitchFamily="34" charset="0"/>
            </a:rPr>
            <a:t> случая –  ложноположительные</a:t>
          </a:r>
          <a:endParaRPr lang="ru-RU" sz="1400" kern="1200" dirty="0"/>
        </a:p>
      </dsp:txBody>
      <dsp:txXfrm>
        <a:off x="6130142" y="2600672"/>
        <a:ext cx="1896219" cy="780708"/>
      </dsp:txXfrm>
    </dsp:sp>
    <dsp:sp modelId="{A471588B-47EB-4A9D-93DB-86ECCC9D12E8}">
      <dsp:nvSpPr>
        <dsp:cNvPr id="0" name=""/>
        <dsp:cNvSpPr/>
      </dsp:nvSpPr>
      <dsp:spPr>
        <a:xfrm>
          <a:off x="7032532" y="3405669"/>
          <a:ext cx="91440" cy="331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71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4F056-DCA9-4A62-BAAD-C14C5B228117}">
      <dsp:nvSpPr>
        <dsp:cNvPr id="0" name=""/>
        <dsp:cNvSpPr/>
      </dsp:nvSpPr>
      <dsp:spPr>
        <a:xfrm>
          <a:off x="6105853" y="3737384"/>
          <a:ext cx="1944797" cy="829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Специфичность метода </a:t>
          </a:r>
          <a:r>
            <a:rPr lang="ru-RU" sz="1200" b="1" kern="1200" dirty="0">
              <a:latin typeface="Arial Narrow" panose="020B0606020202030204" pitchFamily="34" charset="0"/>
            </a:rPr>
            <a:t>46,7%</a:t>
          </a:r>
          <a:endParaRPr lang="ru-RU" sz="1200" b="1" kern="1200" dirty="0"/>
        </a:p>
      </dsp:txBody>
      <dsp:txXfrm>
        <a:off x="6130142" y="3761673"/>
        <a:ext cx="1896219" cy="780708"/>
      </dsp:txXfrm>
    </dsp:sp>
    <dsp:sp modelId="{7C70A068-724B-4C6E-B4CF-C51B3B12E36D}">
      <dsp:nvSpPr>
        <dsp:cNvPr id="0" name=""/>
        <dsp:cNvSpPr/>
      </dsp:nvSpPr>
      <dsp:spPr>
        <a:xfrm>
          <a:off x="7581271" y="1083667"/>
          <a:ext cx="1814957" cy="33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57"/>
              </a:lnTo>
              <a:lnTo>
                <a:pt x="1814957" y="165857"/>
              </a:lnTo>
              <a:lnTo>
                <a:pt x="1814957" y="33171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7231B-D61D-4FD0-9418-497B26EFD1E0}">
      <dsp:nvSpPr>
        <dsp:cNvPr id="0" name=""/>
        <dsp:cNvSpPr/>
      </dsp:nvSpPr>
      <dsp:spPr>
        <a:xfrm>
          <a:off x="8423829" y="1415382"/>
          <a:ext cx="1944797" cy="829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Narrow" panose="020B0606020202030204" pitchFamily="34" charset="0"/>
            </a:rPr>
            <a:t>КТ без патологии </a:t>
          </a:r>
          <a:r>
            <a:rPr lang="ru-RU" sz="1400" b="1" kern="1200" dirty="0">
              <a:latin typeface="Arial Narrow" panose="020B0606020202030204" pitchFamily="34" charset="0"/>
            </a:rPr>
            <a:t>357</a:t>
          </a:r>
          <a:r>
            <a:rPr lang="ru-RU" sz="1400" kern="1200" dirty="0">
              <a:latin typeface="Arial Narrow" panose="020B0606020202030204" pitchFamily="34" charset="0"/>
            </a:rPr>
            <a:t> – заключения врача и ИИ совпали</a:t>
          </a:r>
          <a:endParaRPr lang="ru-RU" sz="1400" kern="1200" dirty="0"/>
        </a:p>
      </dsp:txBody>
      <dsp:txXfrm>
        <a:off x="8448118" y="1439671"/>
        <a:ext cx="1896219" cy="780708"/>
      </dsp:txXfrm>
    </dsp:sp>
    <dsp:sp modelId="{ED3C5C09-E7CE-4AAD-BD22-2B66BEAB1EB2}">
      <dsp:nvSpPr>
        <dsp:cNvPr id="0" name=""/>
        <dsp:cNvSpPr/>
      </dsp:nvSpPr>
      <dsp:spPr>
        <a:xfrm>
          <a:off x="9350508" y="2244668"/>
          <a:ext cx="91440" cy="331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71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235A4-F410-4F33-AB65-0C0A28F71538}">
      <dsp:nvSpPr>
        <dsp:cNvPr id="0" name=""/>
        <dsp:cNvSpPr/>
      </dsp:nvSpPr>
      <dsp:spPr>
        <a:xfrm>
          <a:off x="8423829" y="2576383"/>
          <a:ext cx="1944797" cy="829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Narrow" panose="020B0606020202030204" pitchFamily="34" charset="0"/>
            </a:rPr>
            <a:t>Ложноотрицательных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Narrow" panose="020B0606020202030204" pitchFamily="34" charset="0"/>
            </a:rPr>
            <a:t>заключений – </a:t>
          </a:r>
          <a:r>
            <a:rPr lang="ru-RU" sz="1400" b="1" kern="1200" dirty="0">
              <a:latin typeface="Arial Narrow" panose="020B0606020202030204" pitchFamily="34" charset="0"/>
            </a:rPr>
            <a:t>0</a:t>
          </a:r>
          <a:endParaRPr lang="ru-RU" sz="1400" b="1" kern="1200" dirty="0"/>
        </a:p>
      </dsp:txBody>
      <dsp:txXfrm>
        <a:off x="8448118" y="2600672"/>
        <a:ext cx="1896219" cy="780708"/>
      </dsp:txXfrm>
    </dsp:sp>
    <dsp:sp modelId="{8667B103-C048-4F8A-8335-B3F63D913766}">
      <dsp:nvSpPr>
        <dsp:cNvPr id="0" name=""/>
        <dsp:cNvSpPr/>
      </dsp:nvSpPr>
      <dsp:spPr>
        <a:xfrm>
          <a:off x="9350508" y="3405669"/>
          <a:ext cx="91440" cy="331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71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B41C1-2D42-406C-B40D-0659EA4B591D}">
      <dsp:nvSpPr>
        <dsp:cNvPr id="0" name=""/>
        <dsp:cNvSpPr/>
      </dsp:nvSpPr>
      <dsp:spPr>
        <a:xfrm>
          <a:off x="8423829" y="3737384"/>
          <a:ext cx="1944797" cy="829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Высокая чувствительность метода – </a:t>
          </a:r>
          <a:r>
            <a:rPr lang="ru-RU" sz="1200" b="1" kern="1200" dirty="0">
              <a:latin typeface="Arial Narrow" panose="020B0606020202030204" pitchFamily="34" charset="0"/>
            </a:rPr>
            <a:t>100%</a:t>
          </a:r>
          <a:endParaRPr lang="ru-RU" sz="1200" b="1" kern="1200" dirty="0"/>
        </a:p>
      </dsp:txBody>
      <dsp:txXfrm>
        <a:off x="8448118" y="3761673"/>
        <a:ext cx="1896219" cy="780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613AFA-4022-4778-81DD-D50B20843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B4B04F-0897-4140-99C1-2C1663128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0C4F10-A552-4F32-B199-7CE27327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AA965D-B081-4E82-8DD1-C7DFBAB7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21C9F9-94FF-4696-941F-B04A92D2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4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E94922-0E1C-4C42-A7B6-06DF8017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800256-64D2-499B-8C11-FB27C1C0D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615400-0D4A-4DFB-B7BB-A7CE99D0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2812CA-BC1B-4E6D-90FB-93114C6B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A47C22-1515-49BD-B8F9-0286A4A8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76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2ECB81-C855-47F9-99A7-26B6E0CE2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62AEFCA-EA72-4567-9753-A14B07A6D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0D6EB9-F2AE-4803-9782-86283620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0D7385-5ABD-4CBE-B973-683A3844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71B52F-0C4A-41E0-AD45-3CA82578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239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22212792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06133530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45183160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9515063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0948007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71705946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73928138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418559476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0DAD2A-8583-4821-8B7D-AB145872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7FD573-82C6-48D2-A8EC-524DE2128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EF7118-D0B3-480A-9EAD-8FEB3F52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1E930A-CBFE-4A7F-B4F3-9C83CFDF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D87EE0-65E7-485E-B37B-7FFD0687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275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51372658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079827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97826365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88061894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50200914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21425110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406853517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97207619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94541339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54786543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ED96E9-FD5C-4B1F-8DB8-179EE2EC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73622B-540D-456E-9D2C-8A851555B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D0D283-56DA-4AD8-BFA9-2534301B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D51877-E86F-45BC-B60F-6BAA2A68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CA3FD7-B648-4605-A29C-A7AEFC8E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414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80850554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10385877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89211779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90251355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7665827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4430873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02380018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82390379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92030241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78161975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A7001A-063E-4305-A178-4DEDCE5C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A96F0A-B373-44C8-966C-A4BEEB098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D15253-960B-4CE5-A22B-91138E1D3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8A0052-E235-49D7-9D70-E56A01D7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E0CE38B-789A-4C34-B426-3838B882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FE3F92-0E4F-4743-A550-B4F59E28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637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11975689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02359700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77742448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23092397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70343987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6779614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8020061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10824114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33144222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425162972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0BB8FC-5E95-4B8A-BB37-120C6B3E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99FB7D-F5D0-46CC-85D5-97B1D9628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9D08844-E6EC-4882-8FBE-A730C754B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5EA76A-69BD-4F6A-B322-2117FC2F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CADD29-192D-498C-941D-CD2A1412C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094B1BF-7BB3-4728-AFD2-87448881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69AE89F-9ABD-4D64-BFC7-EDC329AB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E594CEE-9BD8-477C-B563-6A580B51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633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91064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2019250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50800665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94120248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42070049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47899507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71067132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66183326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87883745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709607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7F475E-FB88-4BD5-9832-02ED44F5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4603429-5075-41EB-8FE1-6CB3DB72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1F00659-30FC-4FA4-A1D0-09E6312D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0C53D5-9B2A-4BC4-887D-7CFAB50C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2706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760971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56411856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407359024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73547482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7157697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66FFF89-0534-4E1F-9E72-86C1749F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5B64AD7-318D-4B28-A838-51022DB6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0298E3F-6164-43B5-948B-FC258A9C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11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45DF1-CE21-496E-B751-370E2804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9AFB82-7A7F-4431-A8DD-F68FF50E3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EC0935-031E-492C-94F6-98C1A3E6B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AEA66F-22BA-4F59-8368-D4134814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5F0670-9055-436C-8B8C-89757DFD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FD3EAC-0E66-470E-A088-85F60FCB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13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45086-AF3C-473A-9F2F-00400B0A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BB4913D-9F25-4517-91C2-20B2CBFC7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68B853-C226-4AA8-AE0D-3B7DA50D7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070413-C9F2-4F23-A0C8-960BDBB6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0502-5202-42DC-A8F3-BD7651836FBF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45ECCA-0C84-4D30-BB27-13EA0027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E24C18-336D-41B5-8B11-E8484242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2741-916D-424B-96F5-D42DDF6DE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40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F1ADCF-F363-4263-B57F-E546429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D518EA-A4EB-4F55-AEDC-C983F13B3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A2B4AD-2C4B-41F0-A898-5CDE804FB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0502-5202-42DC-A8F3-BD7651836FBF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6B8F37-EDBF-43BE-A441-43061CAEA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DC3C45-04B7-4BCC-9563-B2044B359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2741-916D-424B-96F5-D42DDF6DE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6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837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nbmz.ru/" TargetMode="External"/><Relationship Id="rId4" Type="http://schemas.openxmlformats.org/officeDocument/2006/relationships/hyperlink" Target="http://conf.nbmz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30.png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29.jpeg"/><Relationship Id="rId17" Type="http://schemas.microsoft.com/office/2007/relationships/diagramDrawing" Target="../diagrams/drawing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2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jpeg"/><Relationship Id="rId5" Type="http://schemas.openxmlformats.org/officeDocument/2006/relationships/hyperlink" Target="https://botkin.ai/" TargetMode="External"/><Relationship Id="rId4" Type="http://schemas.openxmlformats.org/officeDocument/2006/relationships/hyperlink" Target="http://webiomed.ai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8" Type="http://schemas.openxmlformats.org/officeDocument/2006/relationships/image" Target="../media/image45.png"/><Relationship Id="rId26" Type="http://schemas.openxmlformats.org/officeDocument/2006/relationships/image" Target="../media/image50.jpeg"/><Relationship Id="rId3" Type="http://schemas.openxmlformats.org/officeDocument/2006/relationships/diagramLayout" Target="../diagrams/layout3.xml"/><Relationship Id="rId21" Type="http://schemas.microsoft.com/office/2007/relationships/hdphoto" Target="../media/hdphoto4.wdp"/><Relationship Id="rId7" Type="http://schemas.openxmlformats.org/officeDocument/2006/relationships/chart" Target="../charts/chart2.xml"/><Relationship Id="rId12" Type="http://schemas.openxmlformats.org/officeDocument/2006/relationships/image" Target="../media/image42.png"/><Relationship Id="rId17" Type="http://schemas.openxmlformats.org/officeDocument/2006/relationships/image" Target="../media/image44.png"/><Relationship Id="rId25" Type="http://schemas.openxmlformats.org/officeDocument/2006/relationships/image" Target="../media/image49.jpeg"/><Relationship Id="rId2" Type="http://schemas.openxmlformats.org/officeDocument/2006/relationships/diagramData" Target="../diagrams/data3.xml"/><Relationship Id="rId16" Type="http://schemas.microsoft.com/office/2007/relationships/hdphoto" Target="../media/hdphoto2.wdp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.xml"/><Relationship Id="rId11" Type="http://schemas.openxmlformats.org/officeDocument/2006/relationships/image" Target="../media/image41.png"/><Relationship Id="rId24" Type="http://schemas.openxmlformats.org/officeDocument/2006/relationships/image" Target="../media/image48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43.png"/><Relationship Id="rId23" Type="http://schemas.openxmlformats.org/officeDocument/2006/relationships/image" Target="../media/image47.jpeg"/><Relationship Id="rId10" Type="http://schemas.openxmlformats.org/officeDocument/2006/relationships/image" Target="../media/image40.png"/><Relationship Id="rId19" Type="http://schemas.microsoft.com/office/2007/relationships/hdphoto" Target="../media/hdphoto3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9.gif"/><Relationship Id="rId14" Type="http://schemas.microsoft.com/office/2007/relationships/hdphoto" Target="../media/hdphoto1.wdp"/><Relationship Id="rId22" Type="http://schemas.openxmlformats.org/officeDocument/2006/relationships/chart" Target="../charts/chart3.xml"/><Relationship Id="rId27" Type="http://schemas.microsoft.com/office/2007/relationships/diagramDrawing" Target="../diagrams/drawin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2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5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microsoft.com/office/2007/relationships/hdphoto" Target="../media/hdphoto8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boriszing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B754A46-6526-5948-9A7C-21F60987FF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>
          <a:xfrm>
            <a:off x="669027" y="-10356"/>
            <a:ext cx="6562986" cy="4747227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4439555" y="4397793"/>
            <a:ext cx="7369064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разработчиков и пользователей искусственного интеллекта в медицине 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«Национальная база медицинских знаний»</a:t>
            </a:r>
          </a:p>
          <a:p>
            <a:pPr algn="ctr"/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ОТЧЕТНЫЙ ДОКЛАД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DA77D8F-810E-E34A-BDCC-4FD03A346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4631" y="126699"/>
            <a:ext cx="1423988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271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1A0FD-F50E-494C-B771-50C7A9F5D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83079"/>
          </a:xfrm>
        </p:spPr>
        <p:txBody>
          <a:bodyPr>
            <a:normAutofit fontScale="90000"/>
          </a:bodyPr>
          <a:lstStyle/>
          <a:p>
            <a:r>
              <a:rPr lang="ru-RU" dirty="0"/>
              <a:t>Финансовый план (смета) Ассоциации на апрель – декабрь 2019 года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43BBF2-3A2D-45F0-AD64-5B9DBAD95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91639"/>
            <a:ext cx="12192000" cy="5166360"/>
          </a:xfrm>
        </p:spPr>
        <p:txBody>
          <a:bodyPr/>
          <a:lstStyle/>
          <a:p>
            <a:pPr algn="l"/>
            <a:r>
              <a:rPr lang="ru-RU" dirty="0"/>
              <a:t>Общие параметры сметы Ассоциации (в тысячах рублей):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dirty="0"/>
              <a:t>Развернутый по статьям финансовый план – в раздаточных материалах у членов Ассоциации.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E3D47F4-AAB3-4A39-AED9-FC68071272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728" y="2286000"/>
          <a:ext cx="12082272" cy="2886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0296">
                  <a:extLst>
                    <a:ext uri="{9D8B030D-6E8A-4147-A177-3AD203B41FA5}">
                      <a16:colId xmlns:a16="http://schemas.microsoft.com/office/drawing/2014/main" xmlns="" val="3908671762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xmlns="" val="1087280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605465954"/>
                    </a:ext>
                  </a:extLst>
                </a:gridCol>
                <a:gridCol w="1831848">
                  <a:extLst>
                    <a:ext uri="{9D8B030D-6E8A-4147-A177-3AD203B41FA5}">
                      <a16:colId xmlns:a16="http://schemas.microsoft.com/office/drawing/2014/main" xmlns="" val="21717477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Ежемесячно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Месяцев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Итого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8960243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Остаток средств в распоряжении Ассоциации на исполнение уставных целей на 01.04.2019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877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40230036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Доходы (за счет вступительных и членских взносов участников Ассоциации и добровольных целевых взносов на уставную деятельность Ассоциации.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2 223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29842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Расходы Ассоциации на исполнение уставных целей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  310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9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2 790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113735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Остаток средств в распоряжении Ассоциации на исполнение уставных целей на 31.12.2019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9630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099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13D751-9BB4-4C5C-BDB2-CBCEFC25D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39" y="0"/>
            <a:ext cx="6830162" cy="68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03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1A0FD-F50E-494C-B771-50C7A9F5D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725" y="656229"/>
            <a:ext cx="12192000" cy="749808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За период работы ассоциации поступило 37 заявлений о приеме в члены Ассоциации.</a:t>
            </a:r>
            <a:br>
              <a:rPr lang="ru-RU" sz="2400" dirty="0"/>
            </a:br>
            <a:r>
              <a:rPr lang="ru-RU" sz="2400" dirty="0"/>
              <a:t>Решениями Наблюдательного совета одобрен прием 30 новых членов: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43BBF2-3A2D-45F0-AD64-5B9DBAD95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98086"/>
            <a:ext cx="12192000" cy="4135448"/>
          </a:xfrm>
        </p:spPr>
        <p:txBody>
          <a:bodyPr numCol="3">
            <a:normAutofit fontScale="6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Семенов Илья Александрович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Миронович Филипп Александрович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ООО “</a:t>
            </a:r>
            <a:r>
              <a:rPr lang="ru-RU" sz="2900" dirty="0" err="1"/>
              <a:t>ТехЛаб</a:t>
            </a:r>
            <a:r>
              <a:rPr lang="ru-RU" sz="2900" dirty="0"/>
              <a:t>”  (Шаповалов Александр Анатольевич)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Рыков Максим Юрьевич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Филатов Петр Анатольевич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Климова Наталия Анатольевна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Ларченко Илья Игоревич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Сысоев Алексей Александрович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Костюк Алексей Петрович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ООО «ЮНИМ» (</a:t>
            </a:r>
            <a:r>
              <a:rPr lang="ru-RU" sz="2900" dirty="0" err="1"/>
              <a:t>Генис</a:t>
            </a:r>
            <a:r>
              <a:rPr lang="ru-RU" sz="2900" dirty="0"/>
              <a:t> Михаил Юрьевич)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Варфоломеев Владимир Викторович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Григорян Олег Эдуардович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Клименко Сергей Андреевич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 err="1"/>
              <a:t>Тюрюмина</a:t>
            </a:r>
            <a:r>
              <a:rPr lang="ru-RU" sz="2900" dirty="0"/>
              <a:t> Элла Яковлевна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Оксаненко Александр </a:t>
            </a:r>
            <a:r>
              <a:rPr lang="ru-RU" sz="2900" dirty="0" err="1"/>
              <a:t>Евгениевич</a:t>
            </a:r>
            <a:r>
              <a:rPr lang="ru-RU" sz="29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Шишкин Святослав Владиславович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 err="1"/>
              <a:t>Шалфеева</a:t>
            </a:r>
            <a:r>
              <a:rPr lang="ru-RU" sz="2900" dirty="0"/>
              <a:t> Елена А.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ООО Лаборатория цифровой медицины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Харламов Александр Александрович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 err="1"/>
              <a:t>Вольман</a:t>
            </a:r>
            <a:r>
              <a:rPr lang="ru-RU" sz="2900" dirty="0"/>
              <a:t> Вильгельм Валерьевич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ООО "ЛАНИТ-ТЕРКОМ" (Терехов Андрей Николаевич)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Скакун Станислав Геннадьевич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Незнанов Алексей Андреевич 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ФГБУ НМХЦ </a:t>
            </a:r>
            <a:r>
              <a:rPr lang="ru-RU" sz="2900" dirty="0" err="1"/>
              <a:t>им.И.И.Пирогова</a:t>
            </a:r>
            <a:r>
              <a:rPr lang="ru-RU" sz="2900" dirty="0"/>
              <a:t> (Карпов Олег Эдуардович)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ООО "СИТИСОФТ" (</a:t>
            </a:r>
            <a:r>
              <a:rPr lang="ru-RU" sz="2900" dirty="0" err="1"/>
              <a:t>Гермаковский</a:t>
            </a:r>
            <a:r>
              <a:rPr lang="ru-RU" sz="2900" dirty="0"/>
              <a:t> Андрей Сергеевич)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 err="1"/>
              <a:t>АрДиСайнс</a:t>
            </a:r>
            <a:r>
              <a:rPr lang="ru-RU" sz="2900" dirty="0"/>
              <a:t> </a:t>
            </a:r>
            <a:r>
              <a:rPr lang="ru-RU" sz="2900" dirty="0" err="1"/>
              <a:t>Лапенко</a:t>
            </a:r>
            <a:r>
              <a:rPr lang="ru-RU" sz="2900" dirty="0"/>
              <a:t> Денис Леонидович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Филиал Института Иммунологии ФМБА России (Мазанов Александр Львович)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Колпаков Федор Анатольевич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/>
              <a:t>Институт живых систем СКФУ (Анфиногенова Оксана Ивановна)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 err="1"/>
              <a:t>Мишвелов</a:t>
            </a:r>
            <a:r>
              <a:rPr lang="ru-RU" sz="2900" dirty="0"/>
              <a:t> Артем Евгеньевич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61F154D-E2E3-4C41-8B8A-F4A29274C163}"/>
              </a:ext>
            </a:extLst>
          </p:cNvPr>
          <p:cNvSpPr txBox="1">
            <a:spLocks/>
          </p:cNvSpPr>
          <p:nvPr/>
        </p:nvSpPr>
        <p:spPr>
          <a:xfrm>
            <a:off x="0" y="5748"/>
            <a:ext cx="11804904" cy="7498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Прием новых членов в члены Ассоциации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71D1C5A-070E-4401-9AF0-EECDD7BDDC1B}"/>
              </a:ext>
            </a:extLst>
          </p:cNvPr>
          <p:cNvSpPr txBox="1">
            <a:spLocks/>
          </p:cNvSpPr>
          <p:nvPr/>
        </p:nvSpPr>
        <p:spPr>
          <a:xfrm>
            <a:off x="0" y="5269584"/>
            <a:ext cx="12192000" cy="13070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/>
              <a:t>По Уставу Заявитель становятся Членом Ассоциации НБМЗ после одобрения Наблюдательным советом и уплаты вступительного взноса.</a:t>
            </a:r>
          </a:p>
          <a:p>
            <a:pPr algn="l"/>
            <a:endParaRPr lang="ru-RU" sz="2400" dirty="0"/>
          </a:p>
          <a:p>
            <a:pPr algn="l"/>
            <a:r>
              <a:rPr lang="ru-RU" sz="2400" dirty="0"/>
              <a:t>По 7 заявлениям запрошена дополнительная информация.</a:t>
            </a:r>
          </a:p>
          <a:p>
            <a:pPr algn="l"/>
            <a:r>
              <a:rPr lang="ru-RU" sz="2400" dirty="0"/>
              <a:t>Все подавшие заявления на вступление в Ассоциацию приглашены на Общее собрание.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45014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1A0FD-F50E-494C-B771-50C7A9F5D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11983"/>
          </a:xfrm>
        </p:spPr>
        <p:txBody>
          <a:bodyPr>
            <a:normAutofit fontScale="90000"/>
          </a:bodyPr>
          <a:lstStyle/>
          <a:p>
            <a:r>
              <a:rPr lang="ru-RU" dirty="0"/>
              <a:t>О членских взносах членов Ассоциации на 2019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43BBF2-3A2D-45F0-AD64-5B9DBAD95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91639"/>
            <a:ext cx="12192000" cy="5166360"/>
          </a:xfrm>
        </p:spPr>
        <p:txBody>
          <a:bodyPr/>
          <a:lstStyle/>
          <a:p>
            <a:pPr algn="l"/>
            <a:r>
              <a:rPr lang="ru-RU" dirty="0"/>
              <a:t>Определение размеров и порядка уплаты вступительных и ежегодных членских взносов членов Ассоциации относится по Уставу к исключительной компетенции Общего собрания.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Наблюдательный совет предлагает Общему собранию Ассоциации принять решение о вступительных и ежегодных членских взносах членов Ассоциации: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Установить размеры вступительных взносов: </a:t>
            </a:r>
          </a:p>
          <a:p>
            <a:pPr algn="l"/>
            <a:r>
              <a:rPr lang="ru-RU" dirty="0"/>
              <a:t>	- для юридических лиц 10 тысяч рублей, </a:t>
            </a:r>
          </a:p>
          <a:p>
            <a:pPr algn="l"/>
            <a:r>
              <a:rPr lang="ru-RU" dirty="0"/>
              <a:t>              - для физических лиц  5 тысяч рублей.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Установить размеры ежегодных взносов: </a:t>
            </a:r>
          </a:p>
          <a:p>
            <a:pPr algn="l"/>
            <a:r>
              <a:rPr lang="ru-RU" dirty="0"/>
              <a:t>	- для юридических лиц 50 тысяч рублей, </a:t>
            </a:r>
          </a:p>
          <a:p>
            <a:pPr algn="l"/>
            <a:r>
              <a:rPr lang="ru-RU" dirty="0"/>
              <a:t>              - для физических лиц  5 тысяч рублей.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360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1A0FD-F50E-494C-B771-50C7A9F5D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691638"/>
          </a:xfrm>
        </p:spPr>
        <p:txBody>
          <a:bodyPr>
            <a:normAutofit fontScale="90000"/>
          </a:bodyPr>
          <a:lstStyle/>
          <a:p>
            <a:r>
              <a:rPr lang="ru-RU" dirty="0"/>
              <a:t>Об избрании Ревизора и Аудитора Ассоциации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43BBF2-3A2D-45F0-AD64-5B9DBAD95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91639"/>
            <a:ext cx="12192000" cy="5166360"/>
          </a:xfrm>
        </p:spPr>
        <p:txBody>
          <a:bodyPr/>
          <a:lstStyle/>
          <a:p>
            <a:pPr algn="l"/>
            <a:r>
              <a:rPr lang="ru-RU" dirty="0"/>
              <a:t>Выборы Ревизора и Аудитора Ассоциации относится по Уставу к исключительной компетенции Общего собрания.</a:t>
            </a:r>
          </a:p>
          <a:p>
            <a:pPr algn="l"/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Наблюдательный совет предлагает Общему собранию Ассоциации избрать Ревизором Ассоциации Лосева Алексея Борисовича. Информация о кандидате на избрание - в раздаточных материалах у членов Ассоциации.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Выборы аудитора и принятие решения о проведении аудита по законодательству РФ и Уставу Ассоциации является правом, а не обязанностью. Наблюдательный совет предлагает Общему собранию не проводить в 2019 году аудит  и не выбирать на этот период аудитора.</a:t>
            </a:r>
          </a:p>
        </p:txBody>
      </p:sp>
    </p:spTree>
    <p:extLst>
      <p:ext uri="{BB962C8B-B14F-4D97-AF65-F5344CB8AC3E}">
        <p14:creationId xmlns:p14="http://schemas.microsoft.com/office/powerpoint/2010/main" xmlns="" val="409179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1A0FD-F50E-494C-B771-50C7A9F5D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33855"/>
          </a:xfrm>
        </p:spPr>
        <p:txBody>
          <a:bodyPr>
            <a:normAutofit/>
          </a:bodyPr>
          <a:lstStyle/>
          <a:p>
            <a:r>
              <a:rPr lang="ru-RU" dirty="0"/>
              <a:t>Порядок голосования за решения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43BBF2-3A2D-45F0-AD64-5B9DBAD95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10326"/>
            <a:ext cx="12192000" cy="5547673"/>
          </a:xfrm>
        </p:spPr>
        <p:txBody>
          <a:bodyPr/>
          <a:lstStyle/>
          <a:p>
            <a:pPr algn="l"/>
            <a:r>
              <a:rPr lang="ru-RU" dirty="0"/>
              <a:t>Право голоса на Общем собрании имеют члены Ассоциации, в настоящее время – 47 человек. Кворум составляет 24 участника.</a:t>
            </a:r>
          </a:p>
          <a:p>
            <a:pPr algn="l"/>
            <a:r>
              <a:rPr lang="ru-RU" dirty="0"/>
              <a:t>В соответствии с законодательством РФ и Уставом Ассоциации «Национальная база медицинских данных» (пункт 25.6) голосование проводится присутствующими на собрании членами ассоциации и заочно – по каналам телекоммуникаций, обеспечивающих аутентичность передаваемых и принимаемых сообщений и их документальное подтверждение.</a:t>
            </a:r>
          </a:p>
          <a:p>
            <a:pPr algn="l"/>
            <a:r>
              <a:rPr lang="ru-RU" dirty="0"/>
              <a:t>Голосование производится: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 для присутствующих на собрании очно - путем заполнения бюллетеня для голосования и сдачи его в счетную комиссию;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для заочно голосующих – путем пересылки заполненного бюллетеня для голосования в счетную комиссию по электронной почте.</a:t>
            </a:r>
          </a:p>
          <a:p>
            <a:pPr algn="l"/>
            <a:r>
              <a:rPr lang="ru-RU" dirty="0"/>
              <a:t>Бюллетени для голосования выданы присутствующим членам Ассоциации при регистрации и разосланы заочно голосующим по электронной почте.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900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70B0361-811E-4408-9FF4-6481A7C5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«Неформальности»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198482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1D5192-5A2B-8B49-A745-33BC5300771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/>
          <a:srcRect l="7141" r="7141"/>
          <a:stretch>
            <a:fillRect/>
          </a:stretch>
        </p:blipFill>
        <p:spPr>
          <a:noFill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A9FE047-CA1E-EF41-9739-0CCB116CB42C}"/>
              </a:ext>
            </a:extLst>
          </p:cNvPr>
          <p:cNvSpPr txBox="1">
            <a:spLocks/>
          </p:cNvSpPr>
          <p:nvPr/>
        </p:nvSpPr>
        <p:spPr>
          <a:xfrm>
            <a:off x="3705349" y="220268"/>
            <a:ext cx="8177884" cy="761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и задачи ассоциации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4FC9E3B-928D-2441-8943-40D5CE22B26A}"/>
              </a:ext>
            </a:extLst>
          </p:cNvPr>
          <p:cNvSpPr/>
          <p:nvPr/>
        </p:nvSpPr>
        <p:spPr>
          <a:xfrm>
            <a:off x="4183984" y="981340"/>
            <a:ext cx="761008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рынка искусственного интеллекта для здравоохранения</a:t>
            </a:r>
          </a:p>
          <a:p>
            <a:pPr algn="just"/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Консолидация российских разработок, выход на международные рынки</a:t>
            </a:r>
          </a:p>
          <a:p>
            <a:pPr algn="just"/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равного доступа для российских разработчиков систем поддержки принятия врачебных решений (СППВР) к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валидированным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биомедицинским данным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эффективности работы здравоохранения, сокращения смертности, заболеваемости и врачебных ошибок, внедрению новых инновационных разработок для медицины и здравоохранения</a:t>
            </a:r>
          </a:p>
          <a:p>
            <a:pPr algn="just"/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доступной, вариативной, обширной экспертной среды в сфере разработки и практического применения цифровых технологий в системе здравоохранения</a:t>
            </a:r>
          </a:p>
        </p:txBody>
      </p:sp>
      <p:sp>
        <p:nvSpPr>
          <p:cNvPr id="8" name="Shape 3925">
            <a:extLst>
              <a:ext uri="{FF2B5EF4-FFF2-40B4-BE49-F238E27FC236}">
                <a16:creationId xmlns:a16="http://schemas.microsoft.com/office/drawing/2014/main" xmlns="" id="{C7998B11-5227-6441-8C3B-F98F836AF4ED}"/>
              </a:ext>
            </a:extLst>
          </p:cNvPr>
          <p:cNvSpPr/>
          <p:nvPr/>
        </p:nvSpPr>
        <p:spPr>
          <a:xfrm>
            <a:off x="3805150" y="1171752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8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2" y="15164"/>
                  <a:pt x="13602" y="15074"/>
                </a:cubicBezTo>
                <a:lnTo>
                  <a:pt x="17529" y="11147"/>
                </a:lnTo>
                <a:cubicBezTo>
                  <a:pt x="17618" y="11059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2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9"/>
                  <a:pt x="12818" y="7132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5400000" scaled="1"/>
            </a:gra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hape 3925">
            <a:extLst>
              <a:ext uri="{FF2B5EF4-FFF2-40B4-BE49-F238E27FC236}">
                <a16:creationId xmlns:a16="http://schemas.microsoft.com/office/drawing/2014/main" xmlns="" id="{3DA6C8DF-7634-0545-B87B-9D306A68EB68}"/>
              </a:ext>
            </a:extLst>
          </p:cNvPr>
          <p:cNvSpPr/>
          <p:nvPr/>
        </p:nvSpPr>
        <p:spPr>
          <a:xfrm>
            <a:off x="3805149" y="1950685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8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2" y="15164"/>
                  <a:pt x="13602" y="15074"/>
                </a:cubicBezTo>
                <a:lnTo>
                  <a:pt x="17529" y="11147"/>
                </a:lnTo>
                <a:cubicBezTo>
                  <a:pt x="17618" y="11059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2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9"/>
                  <a:pt x="12818" y="7132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5400000" scaled="1"/>
            </a:gra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Shape 3925">
            <a:extLst>
              <a:ext uri="{FF2B5EF4-FFF2-40B4-BE49-F238E27FC236}">
                <a16:creationId xmlns:a16="http://schemas.microsoft.com/office/drawing/2014/main" xmlns="" id="{E24E8BE5-12E4-214C-A36C-F5D6E5EDA24A}"/>
              </a:ext>
            </a:extLst>
          </p:cNvPr>
          <p:cNvSpPr/>
          <p:nvPr/>
        </p:nvSpPr>
        <p:spPr>
          <a:xfrm>
            <a:off x="3805148" y="2805818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8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2" y="15164"/>
                  <a:pt x="13602" y="15074"/>
                </a:cubicBezTo>
                <a:lnTo>
                  <a:pt x="17529" y="11147"/>
                </a:lnTo>
                <a:cubicBezTo>
                  <a:pt x="17618" y="11059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2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9"/>
                  <a:pt x="12818" y="7132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5400000" scaled="1"/>
            </a:gra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Shape 3925">
            <a:extLst>
              <a:ext uri="{FF2B5EF4-FFF2-40B4-BE49-F238E27FC236}">
                <a16:creationId xmlns:a16="http://schemas.microsoft.com/office/drawing/2014/main" xmlns="" id="{815B963C-070B-514C-B0A4-474CC7A7A20C}"/>
              </a:ext>
            </a:extLst>
          </p:cNvPr>
          <p:cNvSpPr/>
          <p:nvPr/>
        </p:nvSpPr>
        <p:spPr>
          <a:xfrm>
            <a:off x="3805147" y="391467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8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2" y="15164"/>
                  <a:pt x="13602" y="15074"/>
                </a:cubicBezTo>
                <a:lnTo>
                  <a:pt x="17529" y="11147"/>
                </a:lnTo>
                <a:cubicBezTo>
                  <a:pt x="17618" y="11059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2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9"/>
                  <a:pt x="12818" y="7132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5400000" scaled="1"/>
            </a:gra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Shape 3925">
            <a:extLst>
              <a:ext uri="{FF2B5EF4-FFF2-40B4-BE49-F238E27FC236}">
                <a16:creationId xmlns:a16="http://schemas.microsoft.com/office/drawing/2014/main" xmlns="" id="{3A1A19E8-B668-EC47-837A-941450FED1C6}"/>
              </a:ext>
            </a:extLst>
          </p:cNvPr>
          <p:cNvSpPr/>
          <p:nvPr/>
        </p:nvSpPr>
        <p:spPr>
          <a:xfrm>
            <a:off x="3805146" y="5211087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8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2" y="15164"/>
                  <a:pt x="13602" y="15074"/>
                </a:cubicBezTo>
                <a:lnTo>
                  <a:pt x="17529" y="11147"/>
                </a:lnTo>
                <a:cubicBezTo>
                  <a:pt x="17618" y="11059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2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9"/>
                  <a:pt x="12818" y="7132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5400000" scaled="1"/>
            </a:gra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931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F1B91-7F29-40BA-9DAF-E969CAB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769" y="111015"/>
            <a:ext cx="10259095" cy="983689"/>
          </a:xfrm>
        </p:spPr>
        <p:txBody>
          <a:bodyPr>
            <a:normAutofit/>
          </a:bodyPr>
          <a:lstStyle/>
          <a:p>
            <a:r>
              <a:rPr lang="ru-RU" sz="3600" b="1" dirty="0"/>
              <a:t>Деятельность Ассоциации</a:t>
            </a:r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393"/>
            <a:ext cx="1389185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B1585-5742-4EFD-AD56-2905B9A8CD61}"/>
              </a:ext>
            </a:extLst>
          </p:cNvPr>
          <p:cNvSpPr/>
          <p:nvPr/>
        </p:nvSpPr>
        <p:spPr>
          <a:xfrm>
            <a:off x="1291209" y="1094704"/>
            <a:ext cx="1069365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u="sng" dirty="0">
                <a:latin typeface="+mj-lt"/>
                <a:ea typeface="+mj-ea"/>
                <a:cs typeface="+mj-cs"/>
              </a:rPr>
              <a:t>Ассоциация явилась инициатором глубокого обсуждения проблемы регистрации Программного обеспечения в качестве медицинского изделия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366824C-3B73-4A7A-8FE2-78236399762A}"/>
              </a:ext>
            </a:extLst>
          </p:cNvPr>
          <p:cNvSpPr txBox="1">
            <a:spLocks/>
          </p:cNvSpPr>
          <p:nvPr/>
        </p:nvSpPr>
        <p:spPr>
          <a:xfrm>
            <a:off x="303394" y="2383576"/>
            <a:ext cx="11585212" cy="47459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Провели круглый стол </a:t>
            </a:r>
            <a:r>
              <a:rPr lang="en-US" dirty="0"/>
              <a:t> </a:t>
            </a:r>
            <a:r>
              <a:rPr lang="ru-RU" dirty="0"/>
              <a:t>в Сколково «Регистрация программного обеспечения как медицинского изделия: проблемы и пути решения».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Подготовили предложения по изменению нормативной документации (направлены в Росздравнадзор)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Подготовили проект законопроекта с изменениями в статью 38 Закона №323-ФЗ (о выделении медицинского программного обеспечения в отдельный объект регулирования.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lvl="0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/>
              <a:t>Ассоциация «Национальная база медицинских знаний» совместно с Советом Федерации провели круглый стол по вопросам формирования инструментов регулирования медицинского программного обеспечения (21.11.2018)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5884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F1B91-7F29-40BA-9DAF-E969CAB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769" y="111015"/>
            <a:ext cx="10259095" cy="983689"/>
          </a:xfrm>
        </p:spPr>
        <p:txBody>
          <a:bodyPr>
            <a:normAutofit/>
          </a:bodyPr>
          <a:lstStyle/>
          <a:p>
            <a:r>
              <a:rPr lang="ru-RU" sz="3600" b="1" dirty="0"/>
              <a:t>Деятельность Ассоциации</a:t>
            </a:r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393"/>
            <a:ext cx="1389185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B1585-5742-4EFD-AD56-2905B9A8CD61}"/>
              </a:ext>
            </a:extLst>
          </p:cNvPr>
          <p:cNvSpPr/>
          <p:nvPr/>
        </p:nvSpPr>
        <p:spPr>
          <a:xfrm>
            <a:off x="1291209" y="1058013"/>
            <a:ext cx="106936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latin typeface="+mj-lt"/>
                <a:ea typeface="+mj-ea"/>
                <a:cs typeface="+mj-cs"/>
              </a:rPr>
              <a:t>Ассоциация явилась инициатором глубокого обсуждения проблемы регистрации Программного обеспечения в качестве медицинского изделия</a:t>
            </a:r>
          </a:p>
        </p:txBody>
      </p:sp>
      <p:pic>
        <p:nvPicPr>
          <p:cNvPr id="8" name="Рисунок 7" descr="«Круглый стол» на тему «Цифровое здравоохранение. Формирование инструментов регулирования медицинского программного обеспечения»">
            <a:extLst>
              <a:ext uri="{FF2B5EF4-FFF2-40B4-BE49-F238E27FC236}">
                <a16:creationId xmlns:a16="http://schemas.microsoft.com/office/drawing/2014/main" xmlns="" id="{5BCD837E-E254-4820-9839-F0B723ADF1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6" y="2035292"/>
            <a:ext cx="6836410" cy="422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«Круглый стол» на тему «Цифровое здравоохранение. Формирование инструментов регулирования медицинского программного обеспечения»">
            <a:extLst>
              <a:ext uri="{FF2B5EF4-FFF2-40B4-BE49-F238E27FC236}">
                <a16:creationId xmlns:a16="http://schemas.microsoft.com/office/drawing/2014/main" xmlns="" id="{6FA8D4BF-B8FA-4EA9-B2D0-6F122C3F7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5317" y="2041702"/>
            <a:ext cx="2553653" cy="157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«Круглый стол» на тему «Цифровое здравоохранение. Формирование инструментов регулирования медицинского программного обеспечения»">
            <a:extLst>
              <a:ext uri="{FF2B5EF4-FFF2-40B4-BE49-F238E27FC236}">
                <a16:creationId xmlns:a16="http://schemas.microsoft.com/office/drawing/2014/main" xmlns="" id="{9901BC40-E1B7-47EA-BA64-F8CD9C330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1211" y="2569168"/>
            <a:ext cx="2553653" cy="157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«Круглый стол» на тему «Цифровое здравоохранение. Формирование инструментов регулирования медицинского программного обеспечения»">
            <a:extLst>
              <a:ext uri="{FF2B5EF4-FFF2-40B4-BE49-F238E27FC236}">
                <a16:creationId xmlns:a16="http://schemas.microsoft.com/office/drawing/2014/main" xmlns="" id="{86127CBF-5E68-4C97-84CB-60E2D6E58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5316" y="3953878"/>
            <a:ext cx="2553653" cy="157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«Круглый стол» на тему «Цифровое здравоохранение. Формирование инструментов регулирования медицинского программного обеспечения»">
            <a:extLst>
              <a:ext uri="{FF2B5EF4-FFF2-40B4-BE49-F238E27FC236}">
                <a16:creationId xmlns:a16="http://schemas.microsoft.com/office/drawing/2014/main" xmlns="" id="{C442B340-0A6F-48A8-BFCF-FFACF06E3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8969" y="4900057"/>
            <a:ext cx="2553653" cy="157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180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C767CF-5BD6-E246-8A40-9E3F1C927DB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4171" b="4171"/>
          <a:stretch>
            <a:fillRect/>
          </a:stretch>
        </p:blipFill>
        <p:spPr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03A5E0A-4C79-4541-B846-9A129C7B27F7}"/>
              </a:ext>
            </a:extLst>
          </p:cNvPr>
          <p:cNvSpPr/>
          <p:nvPr/>
        </p:nvSpPr>
        <p:spPr>
          <a:xfrm>
            <a:off x="301749" y="1074508"/>
            <a:ext cx="83636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Инициатива создания Ассоциации разработчиков и пользователей искусственного интеллекта в медицине «Национальная база медицинских знаний» (НБМЗ) была заявлена как важнейший шаг в реализации стратегической дорожной карты «Искусственный интеллект в медицине. Цифровое здравоохранение», принятой в рамках прошедшего 26-28 июня 2018 г. в Москве Всероссийского консилиума заслуженных врачей России. 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Инициатива создания Ассоциации поддержана: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Национальной ассоциацией Заслуженных Врачей России (НАЗВР)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венчурной компанией (РВК)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Агентством стратегических инициатив (АСИ)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Национальным Агентством Социальных Коммуникаций (НАСК)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Администрацией Президента (АП)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5D07323-534B-A34C-A20B-C0BA8003DCE7}"/>
              </a:ext>
            </a:extLst>
          </p:cNvPr>
          <p:cNvSpPr txBox="1">
            <a:spLocks/>
          </p:cNvSpPr>
          <p:nvPr/>
        </p:nvSpPr>
        <p:spPr>
          <a:xfrm>
            <a:off x="301750" y="203335"/>
            <a:ext cx="8177884" cy="761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Ассоциации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4E12DA7-ED64-1546-8B38-218DC613E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889" y="5706532"/>
            <a:ext cx="787400" cy="736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2529DDB-A9A8-4646-AB34-2615783F4C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823" y="5679707"/>
            <a:ext cx="1577505" cy="7508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D7D00AC-DA37-A94E-9FE4-08C835020B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5069" y="5534650"/>
            <a:ext cx="1906523" cy="10803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01F0F21-926C-1644-B4D9-87266A0A8D2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7075" y="5595065"/>
            <a:ext cx="1392504" cy="9845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F058892-C3CF-6848-A036-0000C72C10A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6850" y="5706532"/>
            <a:ext cx="1511036" cy="7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F1B91-7F29-40BA-9DAF-E969CAB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769" y="111015"/>
            <a:ext cx="10259095" cy="983689"/>
          </a:xfrm>
        </p:spPr>
        <p:txBody>
          <a:bodyPr>
            <a:normAutofit/>
          </a:bodyPr>
          <a:lstStyle/>
          <a:p>
            <a:r>
              <a:rPr lang="ru-RU" sz="3600" b="1" dirty="0"/>
              <a:t>Деятельность Ассоциации</a:t>
            </a:r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393"/>
            <a:ext cx="1389185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B1585-5742-4EFD-AD56-2905B9A8CD61}"/>
              </a:ext>
            </a:extLst>
          </p:cNvPr>
          <p:cNvSpPr/>
          <p:nvPr/>
        </p:nvSpPr>
        <p:spPr>
          <a:xfrm>
            <a:off x="1291209" y="1058013"/>
            <a:ext cx="106936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latin typeface="+mj-lt"/>
                <a:ea typeface="+mj-ea"/>
                <a:cs typeface="+mj-cs"/>
              </a:rPr>
              <a:t>Ассоциация явилась инициатором глубокого обсуждения проблемы регистрации Программного обеспечения в качестве медицинского изделия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B6F477-3EF6-445B-A60E-6C5E75A0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769" y="1918174"/>
            <a:ext cx="5339054" cy="52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291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F1B91-7F29-40BA-9DAF-E969CAB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769" y="111015"/>
            <a:ext cx="10259095" cy="983689"/>
          </a:xfrm>
        </p:spPr>
        <p:txBody>
          <a:bodyPr>
            <a:normAutofit/>
          </a:bodyPr>
          <a:lstStyle/>
          <a:p>
            <a:r>
              <a:rPr lang="ru-RU" sz="3600" b="1" dirty="0"/>
              <a:t>Деятельность Ассоциации – Смотры проектов </a:t>
            </a:r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393"/>
            <a:ext cx="1389185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B1585-5742-4EFD-AD56-2905B9A8CD61}"/>
              </a:ext>
            </a:extLst>
          </p:cNvPr>
          <p:cNvSpPr/>
          <p:nvPr/>
        </p:nvSpPr>
        <p:spPr>
          <a:xfrm>
            <a:off x="1291209" y="1058013"/>
            <a:ext cx="1069365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dirty="0"/>
              <a:t>Ассоциация «Национальная база медицинских знаний» провела первый отбор систем поддержки принятия врачебных решений</a:t>
            </a:r>
          </a:p>
        </p:txBody>
      </p:sp>
      <p:pic>
        <p:nvPicPr>
          <p:cNvPr id="2050" name="Picture 2" descr="http://nbmz.ru/wp-content/uploads/2018/10/VIN_2210-1024x682.jpg">
            <a:extLst>
              <a:ext uri="{FF2B5EF4-FFF2-40B4-BE49-F238E27FC236}">
                <a16:creationId xmlns:a16="http://schemas.microsoft.com/office/drawing/2014/main" xmlns="" id="{2D8BAFD7-4880-4A7B-8187-2D084CD7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644" y="2041702"/>
            <a:ext cx="4681728" cy="311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bmz.ru/wp-content/uploads/2018/10/VIN_2247-1024x682.jpg">
            <a:extLst>
              <a:ext uri="{FF2B5EF4-FFF2-40B4-BE49-F238E27FC236}">
                <a16:creationId xmlns:a16="http://schemas.microsoft.com/office/drawing/2014/main" xmlns="" id="{3676133F-222C-4E4B-A2E7-FE11A903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628" y="2018757"/>
            <a:ext cx="4681728" cy="311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bmz.ru/wp-content/uploads/2018/10/VIN_2141-1024x682.jpg">
            <a:extLst>
              <a:ext uri="{FF2B5EF4-FFF2-40B4-BE49-F238E27FC236}">
                <a16:creationId xmlns:a16="http://schemas.microsoft.com/office/drawing/2014/main" xmlns="" id="{3D6852A7-5E4A-40DD-8E59-3E1470684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395" y="4619219"/>
            <a:ext cx="3277210" cy="21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0346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F1B91-7F29-40BA-9DAF-E969CAB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769" y="111015"/>
            <a:ext cx="10259095" cy="983689"/>
          </a:xfrm>
        </p:spPr>
        <p:txBody>
          <a:bodyPr>
            <a:normAutofit/>
          </a:bodyPr>
          <a:lstStyle/>
          <a:p>
            <a:r>
              <a:rPr lang="ru-RU" sz="3600" b="1" dirty="0"/>
              <a:t>Деятельность Ассоциации – пилотные проекты </a:t>
            </a:r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393"/>
            <a:ext cx="1389185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bmz.ru/wp-content/uploads/2019/04/%D1%84%D0%BE%D1%82%D0%BE.jpg">
            <a:extLst>
              <a:ext uri="{FF2B5EF4-FFF2-40B4-BE49-F238E27FC236}">
                <a16:creationId xmlns:a16="http://schemas.microsoft.com/office/drawing/2014/main" xmlns="" id="{4B22D62A-6F9A-4D18-92E4-8460AD373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08" y="3217181"/>
            <a:ext cx="6006921" cy="35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24B2F5-ED01-4531-A5B0-C8D1AD00DA45}"/>
              </a:ext>
            </a:extLst>
          </p:cNvPr>
          <p:cNvSpPr/>
          <p:nvPr/>
        </p:nvSpPr>
        <p:spPr>
          <a:xfrm>
            <a:off x="201768" y="1229414"/>
            <a:ext cx="60514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5 апреля 2019 г.</a:t>
            </a:r>
            <a:r>
              <a:rPr lang="ru-RU" sz="1600" dirty="0"/>
              <a:t> в столице ЯНАО Салехарде прошла межрегиональная научно-практическая конференция</a:t>
            </a:r>
            <a:r>
              <a:rPr lang="ru-RU" sz="1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«Искусственный интеллект в медицине».</a:t>
            </a:r>
            <a:r>
              <a:rPr lang="ru-RU" sz="1600" dirty="0"/>
              <a:t>  </a:t>
            </a:r>
          </a:p>
          <a:p>
            <a:r>
              <a:rPr lang="ru-RU" sz="1600" dirty="0"/>
              <a:t>На конференции подведут первые итоги пилотного проекта </a:t>
            </a:r>
            <a:r>
              <a:rPr lang="ru-RU" sz="1600" b="1" dirty="0"/>
              <a:t>«Внедрение систем искусственного интеллекта для медицины»</a:t>
            </a:r>
            <a:r>
              <a:rPr lang="ru-RU" sz="1600" dirty="0"/>
              <a:t>, который ассоциация </a:t>
            </a:r>
            <a:r>
              <a:rPr lang="ru-RU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«Национальная база медицинских знаний»</a:t>
            </a:r>
            <a:r>
              <a:rPr lang="ru-RU" sz="1600" dirty="0"/>
              <a:t> проводит совместно с руководителями здравоохранения Ямало-Ненецкого автономного округа.</a:t>
            </a:r>
          </a:p>
        </p:txBody>
      </p:sp>
      <p:pic>
        <p:nvPicPr>
          <p:cNvPr id="1028" name="Picture 4" descr="http://nbmz.ru/wp-content/uploads/2018/12/%D1%81%D0%BE%D0%B3%D0%BB%D0%B0%D1%88%D0%B5%D0%BD%D0%B8%D0%B5-%D0%BE-%D1%81%D0%BE%D1%82%D1%80%D1%83%D0%B4%D0%BD%D0%B8%D1%87%D0%B5%D1%81%D1%82%D0%B2%D0%B5.jpg">
            <a:extLst>
              <a:ext uri="{FF2B5EF4-FFF2-40B4-BE49-F238E27FC236}">
                <a16:creationId xmlns:a16="http://schemas.microsoft.com/office/drawing/2014/main" xmlns="" id="{CADA9FC3-7D72-4FB4-8526-CC2C163D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0319" y="3217181"/>
            <a:ext cx="4793799" cy="35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D4123EB-2D38-449A-B218-01F832B63F86}"/>
              </a:ext>
            </a:extLst>
          </p:cNvPr>
          <p:cNvSpPr/>
          <p:nvPr/>
        </p:nvSpPr>
        <p:spPr>
          <a:xfrm>
            <a:off x="6886801" y="1229414"/>
            <a:ext cx="51295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Ассоциация НБМЗ подписала Соглашение о сотрудничестве с Тульской областью.</a:t>
            </a:r>
          </a:p>
          <a:p>
            <a:endParaRPr lang="ru-RU" sz="1600" dirty="0"/>
          </a:p>
          <a:p>
            <a:r>
              <a:rPr lang="ru-RU" sz="1600" dirty="0"/>
              <a:t>Первыми проектами в рамках подписанного соглашения будут пилотные проекты с двумя государственными медицинскими организациями, направленные на повышение доли злокачественных новообразований, выявленных на ранних стадиях.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747895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9C5220EE-0095-BE41-9120-AAA67630E8E5}"/>
              </a:ext>
            </a:extLst>
          </p:cNvPr>
          <p:cNvGrpSpPr/>
          <p:nvPr/>
        </p:nvGrpSpPr>
        <p:grpSpPr>
          <a:xfrm>
            <a:off x="7860873" y="763328"/>
            <a:ext cx="4243021" cy="5168901"/>
            <a:chOff x="7235823" y="1517650"/>
            <a:chExt cx="4946652" cy="516890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D8674690-2E11-BE40-BD35-C1D5B01C2D55}"/>
                </a:ext>
              </a:extLst>
            </p:cNvPr>
            <p:cNvSpPr/>
            <p:nvPr/>
          </p:nvSpPr>
          <p:spPr>
            <a:xfrm>
              <a:off x="7239000" y="1795464"/>
              <a:ext cx="4943475" cy="4736596"/>
            </a:xfrm>
            <a:prstGeom prst="rect">
              <a:avLst/>
            </a:prstGeom>
            <a:noFill/>
            <a:ln w="9525" cap="flat" cmpd="sng" algn="ctr">
              <a:solidFill>
                <a:srgbClr val="D233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59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9" name="Схема 8">
              <a:extLst>
                <a:ext uri="{FF2B5EF4-FFF2-40B4-BE49-F238E27FC236}">
                  <a16:creationId xmlns:a16="http://schemas.microsoft.com/office/drawing/2014/main" xmlns="" id="{49147D5F-BAF4-5740-A15A-33AF6DFB7FBC}"/>
                </a:ext>
              </a:extLst>
            </p:cNvPr>
            <p:cNvGraphicFramePr/>
            <p:nvPr>
              <p:extLst/>
            </p:nvPr>
          </p:nvGraphicFramePr>
          <p:xfrm>
            <a:off x="7235823" y="1517650"/>
            <a:ext cx="4946651" cy="51689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4CCED01-36A6-914A-9D7C-7B9093E4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402"/>
            <a:ext cx="10515600" cy="6931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пилотного проекта</a:t>
            </a: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xmlns="" id="{F7CB58AC-3E87-D543-9C8B-13D21F37B5A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245" y="602328"/>
          <a:ext cx="7691104" cy="481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8AE2A0C-9CB4-7249-BD51-B65879F45EE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8" t="10765" r="6396" b="10895"/>
          <a:stretch/>
        </p:blipFill>
        <p:spPr>
          <a:xfrm>
            <a:off x="3630805" y="5324789"/>
            <a:ext cx="1774086" cy="437608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8E65636-D675-C248-AC18-185BEBB4F41B}"/>
              </a:ext>
            </a:extLst>
          </p:cNvPr>
          <p:cNvGrpSpPr/>
          <p:nvPr/>
        </p:nvGrpSpPr>
        <p:grpSpPr>
          <a:xfrm>
            <a:off x="132294" y="5324788"/>
            <a:ext cx="1859452" cy="659084"/>
            <a:chOff x="-565823" y="5079494"/>
            <a:chExt cx="4030891" cy="142875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374FE954-C066-F641-B2A1-8EDD8A8D8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565823" y="5079494"/>
              <a:ext cx="1428750" cy="142875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597BE33-D0C3-AF49-8B67-92DC9672FC6B}"/>
                </a:ext>
              </a:extLst>
            </p:cNvPr>
            <p:cNvSpPr txBox="1"/>
            <p:nvPr/>
          </p:nvSpPr>
          <p:spPr>
            <a:xfrm>
              <a:off x="611427" y="5148833"/>
              <a:ext cx="2853641" cy="1301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Ассоциация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«Национальная база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медицинских знаний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48E5D288-6954-BA45-8181-E27CC70E87F0}"/>
              </a:ext>
            </a:extLst>
          </p:cNvPr>
          <p:cNvGrpSpPr/>
          <p:nvPr/>
        </p:nvGrpSpPr>
        <p:grpSpPr>
          <a:xfrm>
            <a:off x="1939413" y="5290699"/>
            <a:ext cx="1923851" cy="734613"/>
            <a:chOff x="2974607" y="5656379"/>
            <a:chExt cx="2624223" cy="1002046"/>
          </a:xfrm>
        </p:grpSpPr>
        <p:pic>
          <p:nvPicPr>
            <p:cNvPr id="19" name="Picture 4" descr="http://www.finpotrebsouz.ru/assets/images/gerb-yanao_1.jpg">
              <a:extLst>
                <a:ext uri="{FF2B5EF4-FFF2-40B4-BE49-F238E27FC236}">
                  <a16:creationId xmlns:a16="http://schemas.microsoft.com/office/drawing/2014/main" xmlns="" id="{E6D48F09-1BE9-C847-B172-F1118936F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607" y="5656379"/>
              <a:ext cx="745663" cy="1002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D4B7725-0135-3346-9BD1-3645085B5387}"/>
                </a:ext>
              </a:extLst>
            </p:cNvPr>
            <p:cNvSpPr txBox="1"/>
            <p:nvPr/>
          </p:nvSpPr>
          <p:spPr>
            <a:xfrm>
              <a:off x="3623853" y="5746508"/>
              <a:ext cx="1974977" cy="818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Правительство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Ямало-Ненецкого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Автономного округа</a:t>
              </a:r>
            </a:p>
          </p:txBody>
        </p:sp>
      </p:grpSp>
      <p:pic>
        <p:nvPicPr>
          <p:cNvPr id="21" name="Picture 2" descr="https://static.ict.moscow/sites/default/files/productcard/logo/website-logo-black-thicker_website-logo-white-thicker.png">
            <a:extLst>
              <a:ext uri="{FF2B5EF4-FFF2-40B4-BE49-F238E27FC236}">
                <a16:creationId xmlns:a16="http://schemas.microsoft.com/office/drawing/2014/main" xmlns="" id="{B703808A-5132-F04C-B08A-BBB9D1EE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805" y="5815278"/>
            <a:ext cx="1774086" cy="21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FE737CC-8E56-5340-9C78-F36C058E08D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09" t="9387" r="16191" b="9320"/>
          <a:stretch/>
        </p:blipFill>
        <p:spPr>
          <a:xfrm>
            <a:off x="5453949" y="5329647"/>
            <a:ext cx="1116407" cy="692710"/>
          </a:xfrm>
          <a:prstGeom prst="rect">
            <a:avLst/>
          </a:prstGeom>
        </p:spPr>
      </p:pic>
      <p:pic>
        <p:nvPicPr>
          <p:cNvPr id="23" name="Picture 6" descr="http://conf.nbmz.ru/wp-content/uploads/2019/03/%D0%9B%D0%BE%D0%B3%D0%BE%D1%82%D0%B8%D0%BF-12-300x300.png">
            <a:extLst>
              <a:ext uri="{FF2B5EF4-FFF2-40B4-BE49-F238E27FC236}">
                <a16:creationId xmlns:a16="http://schemas.microsoft.com/office/drawing/2014/main" xmlns="" id="{588AE3CC-8F79-6A4A-9957-2244D6B4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9880" y="5324789"/>
            <a:ext cx="700710" cy="7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C66FB49-06EB-4D44-9005-1CA0095A1EDD}"/>
              </a:ext>
            </a:extLst>
          </p:cNvPr>
          <p:cNvSpPr/>
          <p:nvPr/>
        </p:nvSpPr>
        <p:spPr>
          <a:xfrm>
            <a:off x="160244" y="5324788"/>
            <a:ext cx="7120346" cy="75364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23285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C6BCAD1-4FCF-0B43-8206-1769CB33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0265"/>
            <a:ext cx="10515600" cy="6931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 на практике проверил работу </a:t>
            </a:r>
            <a:r>
              <a:rPr lang="en-US" dirty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Webiomed </a:t>
            </a:r>
            <a:r>
              <a:rPr lang="ru-RU" dirty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dirty="0" err="1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Botkin.Ai</a:t>
            </a:r>
            <a:endParaRPr lang="en-US" dirty="0">
              <a:solidFill>
                <a:srgbClr val="4170B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79B63928-A005-014E-AEC5-2E7AAFF42A7D}"/>
              </a:ext>
            </a:extLst>
          </p:cNvPr>
          <p:cNvSpPr/>
          <p:nvPr/>
        </p:nvSpPr>
        <p:spPr>
          <a:xfrm flipH="1">
            <a:off x="11671541" y="5665796"/>
            <a:ext cx="520459" cy="534838"/>
          </a:xfrm>
          <a:prstGeom prst="rtTriangle">
            <a:avLst/>
          </a:prstGeom>
          <a:solidFill>
            <a:srgbClr val="1C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23DA26CA-398B-C94C-AAC3-B367F850E307}"/>
              </a:ext>
            </a:extLst>
          </p:cNvPr>
          <p:cNvSpPr txBox="1">
            <a:spLocks/>
          </p:cNvSpPr>
          <p:nvPr/>
        </p:nvSpPr>
        <p:spPr>
          <a:xfrm>
            <a:off x="11776106" y="5851021"/>
            <a:ext cx="4158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1337D-34A3-4C4C-B424-9782702A4CBE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2AE619-ACA7-A549-9878-08AB56AF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1" y="1400129"/>
            <a:ext cx="4665653" cy="8812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6603EB3-9921-C949-8218-E13EB137E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1400129"/>
            <a:ext cx="3971107" cy="86406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8752396-96B9-B249-BC1E-86E44F75295F}"/>
              </a:ext>
            </a:extLst>
          </p:cNvPr>
          <p:cNvSpPr/>
          <p:nvPr/>
        </p:nvSpPr>
        <p:spPr>
          <a:xfrm>
            <a:off x="748938" y="2543636"/>
            <a:ext cx="5077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Система поддержки принятия врачебных решений </a:t>
            </a:r>
            <a:r>
              <a:rPr kumimoji="0" lang="e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Webiomed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разработки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компании «К-МИС»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http://webiomed.ai/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8A76423-485A-6D4C-9201-A149EB7C83C5}"/>
              </a:ext>
            </a:extLst>
          </p:cNvPr>
          <p:cNvSpPr/>
          <p:nvPr/>
        </p:nvSpPr>
        <p:spPr>
          <a:xfrm>
            <a:off x="6368668" y="2543636"/>
            <a:ext cx="4589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Система анализа медицинских изображений </a:t>
            </a:r>
            <a:r>
              <a:rPr kumimoji="0" lang="e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Botkin.Ai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компании 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Интеллоджик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https://botkin.ai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19E27F-9975-0240-8D9B-C236166FF2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4377" y="3793084"/>
            <a:ext cx="3417277" cy="190532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xmlns="" id="{E52C8416-B8DA-2C4A-91A3-DB6D9AE87C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11" y="3793084"/>
            <a:ext cx="3372203" cy="181401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02F934-C6EC-9244-BD41-F20EB4A84B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4046" y="4031067"/>
            <a:ext cx="3620057" cy="190214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3036055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D4ADDB27-B14A-014B-BAB9-D762D8C73B89}"/>
              </a:ext>
            </a:extLst>
          </p:cNvPr>
          <p:cNvSpPr/>
          <p:nvPr/>
        </p:nvSpPr>
        <p:spPr>
          <a:xfrm>
            <a:off x="3779893" y="3652536"/>
            <a:ext cx="8308374" cy="288359"/>
          </a:xfrm>
          <a:prstGeom prst="roundRect">
            <a:avLst/>
          </a:prstGeom>
          <a:solidFill>
            <a:srgbClr val="1C94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5336C947-AC6B-1B48-B487-663E2098FAD1}"/>
              </a:ext>
            </a:extLst>
          </p:cNvPr>
          <p:cNvSpPr/>
          <p:nvPr/>
        </p:nvSpPr>
        <p:spPr>
          <a:xfrm>
            <a:off x="3779894" y="1025772"/>
            <a:ext cx="8308372" cy="288359"/>
          </a:xfrm>
          <a:prstGeom prst="roundRect">
            <a:avLst/>
          </a:prstGeom>
          <a:solidFill>
            <a:srgbClr val="1C94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9716A224-74C8-BA43-AAD1-4441F3555C2B}"/>
              </a:ext>
            </a:extLst>
          </p:cNvPr>
          <p:cNvGrpSpPr/>
          <p:nvPr/>
        </p:nvGrpSpPr>
        <p:grpSpPr>
          <a:xfrm>
            <a:off x="146652" y="892353"/>
            <a:ext cx="3591906" cy="5488455"/>
            <a:chOff x="7235823" y="1517650"/>
            <a:chExt cx="4946652" cy="516890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41E178E-C156-A34E-B812-635F106102D6}"/>
                </a:ext>
              </a:extLst>
            </p:cNvPr>
            <p:cNvSpPr/>
            <p:nvPr/>
          </p:nvSpPr>
          <p:spPr>
            <a:xfrm>
              <a:off x="7239000" y="1795464"/>
              <a:ext cx="4943475" cy="4736596"/>
            </a:xfrm>
            <a:prstGeom prst="rect">
              <a:avLst/>
            </a:prstGeom>
            <a:noFill/>
            <a:ln w="9525" cap="flat" cmpd="sng" algn="ctr">
              <a:solidFill>
                <a:srgbClr val="D233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598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8" name="Схема 7">
              <a:extLst>
                <a:ext uri="{FF2B5EF4-FFF2-40B4-BE49-F238E27FC236}">
                  <a16:creationId xmlns:a16="http://schemas.microsoft.com/office/drawing/2014/main" xmlns="" id="{AF09EE16-AD3B-4D44-8989-70462C816250}"/>
                </a:ext>
              </a:extLst>
            </p:cNvPr>
            <p:cNvGraphicFramePr/>
            <p:nvPr>
              <p:extLst/>
            </p:nvPr>
          </p:nvGraphicFramePr>
          <p:xfrm>
            <a:off x="7235823" y="1517650"/>
            <a:ext cx="4946651" cy="51689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CDA1412-2FAD-B44B-BB31-C6ED7D5E82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83026" y="1037698"/>
          <a:ext cx="8305239" cy="5227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8413">
                  <a:extLst>
                    <a:ext uri="{9D8B030D-6E8A-4147-A177-3AD203B41FA5}">
                      <a16:colId xmlns:a16="http://schemas.microsoft.com/office/drawing/2014/main" xmlns="" val="513028620"/>
                    </a:ext>
                  </a:extLst>
                </a:gridCol>
                <a:gridCol w="2768413">
                  <a:extLst>
                    <a:ext uri="{9D8B030D-6E8A-4147-A177-3AD203B41FA5}">
                      <a16:colId xmlns:a16="http://schemas.microsoft.com/office/drawing/2014/main" xmlns="" val="4201958784"/>
                    </a:ext>
                  </a:extLst>
                </a:gridCol>
                <a:gridCol w="2768413">
                  <a:extLst>
                    <a:ext uri="{9D8B030D-6E8A-4147-A177-3AD203B41FA5}">
                      <a16:colId xmlns:a16="http://schemas.microsoft.com/office/drawing/2014/main" xmlns="" val="3414892347"/>
                    </a:ext>
                  </a:extLst>
                </a:gridCol>
              </a:tblGrid>
              <a:tr h="257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en" sz="12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Score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Framingham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         </a:t>
                      </a:r>
                      <a:r>
                        <a:rPr lang="en" sz="12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Procam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3237117"/>
                  </a:ext>
                </a:extLst>
              </a:tr>
              <a:tr h="2339274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967362"/>
                  </a:ext>
                </a:extLst>
              </a:tr>
              <a:tr h="257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  Российские рекомендации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Общие итоги правильности оценки рисков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7342945"/>
                  </a:ext>
                </a:extLst>
              </a:tr>
              <a:tr h="2339274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10327426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D1969B8-3F97-3747-8F2F-0CFC5B21D1D1}"/>
              </a:ext>
            </a:extLst>
          </p:cNvPr>
          <p:cNvGraphicFramePr/>
          <p:nvPr>
            <p:extLst/>
          </p:nvPr>
        </p:nvGraphicFramePr>
        <p:xfrm>
          <a:off x="6409779" y="3940895"/>
          <a:ext cx="2009957" cy="229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AC8C5D91-67B0-824C-BE8F-937A64AAA234}"/>
              </a:ext>
            </a:extLst>
          </p:cNvPr>
          <p:cNvSpPr txBox="1">
            <a:spLocks/>
          </p:cNvSpPr>
          <p:nvPr/>
        </p:nvSpPr>
        <p:spPr>
          <a:xfrm>
            <a:off x="954602" y="199155"/>
            <a:ext cx="10515600" cy="6931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4170B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получили обоснование для СППВР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07B3D9E5-3623-B64F-AB9F-C9503C1C4233}"/>
              </a:ext>
            </a:extLst>
          </p:cNvPr>
          <p:cNvGraphicFramePr/>
          <p:nvPr>
            <p:extLst/>
          </p:nvPr>
        </p:nvGraphicFramePr>
        <p:xfrm>
          <a:off x="7765670" y="3977730"/>
          <a:ext cx="4367063" cy="232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2731A43-B8AA-8940-9392-EE49301E70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06" y="3121476"/>
            <a:ext cx="122037" cy="1185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B18B5D9-AFF8-D04D-BF48-36DB7BF682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58" y="3276344"/>
            <a:ext cx="144351" cy="1190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AE36AEB-CEB2-8A42-8A37-456EFC9FF5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387" y="3446983"/>
            <a:ext cx="122037" cy="1220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F5C102D-5B72-D348-B631-9DE14566C3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319" y="3612061"/>
            <a:ext cx="122037" cy="1220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226ED1F-1E34-F24B-94E3-0DC16E3BF6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000" b="95500" l="3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088" y="2033317"/>
            <a:ext cx="119458" cy="1194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CD7E92B-92FD-684D-A5BD-FC584ECF9A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93333" l="5778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53" y="2195816"/>
            <a:ext cx="119458" cy="1194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8E7B78C-3FCF-934F-BA5C-9887E21A76E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070" y="2354149"/>
            <a:ext cx="101493" cy="10149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5139EBB-C23D-634B-B7C0-12081065DE1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488" y="2687066"/>
            <a:ext cx="101493" cy="10149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D9C0B5F-914E-C646-A615-95626F64D4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93333" l="5778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427" y="2516058"/>
            <a:ext cx="119458" cy="1194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A1B5909-2947-2B42-9333-8BD195FD184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2000" b="95500" l="3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55" y="3764488"/>
            <a:ext cx="131176" cy="131176"/>
          </a:xfrm>
          <a:prstGeom prst="rect">
            <a:avLst/>
          </a:prstGeom>
        </p:spPr>
      </p:pic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8A7D22BB-064D-A048-B18C-A3D014385F5C}"/>
              </a:ext>
            </a:extLst>
          </p:cNvPr>
          <p:cNvGraphicFramePr/>
          <p:nvPr>
            <p:extLst/>
          </p:nvPr>
        </p:nvGraphicFramePr>
        <p:xfrm>
          <a:off x="476236" y="2931403"/>
          <a:ext cx="3204048" cy="171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3FCDC94-9072-2C4A-BE42-76BC80B4DB21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8095" y="1453571"/>
            <a:ext cx="2677571" cy="18152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DDBBA93-691E-1B43-A30C-8716705BEA67}"/>
              </a:ext>
            </a:extLst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9779" y="1374249"/>
            <a:ext cx="2787714" cy="18945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FB63E34-0B1A-D14E-B13C-D16DD849684B}"/>
              </a:ext>
            </a:extLst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8871" y="1405807"/>
            <a:ext cx="2746620" cy="18433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24AD3C9-7FF5-0B4E-8785-2B1275BF4062}"/>
              </a:ext>
            </a:extLst>
          </p:cNvPr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6049" y="4098806"/>
            <a:ext cx="2694714" cy="178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3819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B924225-0D46-FB4E-B7F9-BCA8CAC6559F}"/>
              </a:ext>
            </a:extLst>
          </p:cNvPr>
          <p:cNvSpPr/>
          <p:nvPr/>
        </p:nvSpPr>
        <p:spPr>
          <a:xfrm>
            <a:off x="145256" y="4310062"/>
            <a:ext cx="11953875" cy="1847850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D0F4885-543E-434D-B04F-92218937F2C1}"/>
              </a:ext>
            </a:extLst>
          </p:cNvPr>
          <p:cNvSpPr txBox="1">
            <a:spLocks/>
          </p:cNvSpPr>
          <p:nvPr/>
        </p:nvSpPr>
        <p:spPr>
          <a:xfrm>
            <a:off x="531018" y="247126"/>
            <a:ext cx="11069638" cy="693198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4170B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Повысили точность работы систем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54ED2E-DB7F-8A43-A5E5-B18637F3787C}"/>
              </a:ext>
            </a:extLst>
          </p:cNvPr>
          <p:cNvSpPr txBox="1"/>
          <p:nvPr/>
        </p:nvSpPr>
        <p:spPr>
          <a:xfrm>
            <a:off x="215106" y="4310062"/>
            <a:ext cx="11599863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мере анализа результатов и доработки алгоритмов, распределение пациентов по группам риска изменилось: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доля пациентов, у которых не удалось сделать оценку ЭМК снизилась с 14,2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4,9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 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совершенствование извлечения признаков из ЭМК);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доля пациентов низкого риска снизилась с 63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49,3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 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система стала лучше выявлять факторы риска и более правильно оценивать их в совокупности друг с другом);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доля пациентов очень высокого риска увеличилась с 11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28,6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6" name="Диаграмма 7">
            <a:extLst>
              <a:ext uri="{FF2B5EF4-FFF2-40B4-BE49-F238E27FC236}">
                <a16:creationId xmlns:a16="http://schemas.microsoft.com/office/drawing/2014/main" xmlns="" id="{9D307871-B632-F541-A661-86B83DC437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44294" y="1052512"/>
          <a:ext cx="7110412" cy="3441700"/>
        </p:xfrm>
        <a:graphic>
          <a:graphicData uri="http://schemas.openxmlformats.org/presentationml/2006/ole">
            <p:oleObj spid="_x0000_s1026" name="Диаграмма" r:id="rId3" imgW="7114649" imgH="3450635" progId="Excel.Chart.8">
              <p:embed/>
            </p:oleObj>
          </a:graphicData>
        </a:graphic>
      </p:graphicFrame>
      <p:graphicFrame>
        <p:nvGraphicFramePr>
          <p:cNvPr id="7" name="Диаграмма 8">
            <a:extLst>
              <a:ext uri="{FF2B5EF4-FFF2-40B4-BE49-F238E27FC236}">
                <a16:creationId xmlns:a16="http://schemas.microsoft.com/office/drawing/2014/main" xmlns="" id="{856867FD-B8E7-084D-8D85-3CDE27BE616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434182" y="593725"/>
          <a:ext cx="6069013" cy="3806825"/>
        </p:xfrm>
        <a:graphic>
          <a:graphicData uri="http://schemas.openxmlformats.org/presentationml/2006/ole">
            <p:oleObj spid="_x0000_s1027" name="Диаграмма" r:id="rId4" imgW="6078239" imgH="3810330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933975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E9D98D0-E706-474E-972A-B15C9389CD92}"/>
              </a:ext>
            </a:extLst>
          </p:cNvPr>
          <p:cNvSpPr/>
          <p:nvPr/>
        </p:nvSpPr>
        <p:spPr>
          <a:xfrm>
            <a:off x="7260853" y="1054361"/>
            <a:ext cx="4229099" cy="5075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57E37C3-AC3C-8C47-9D99-5116E173F30E}"/>
              </a:ext>
            </a:extLst>
          </p:cNvPr>
          <p:cNvSpPr txBox="1">
            <a:spLocks/>
          </p:cNvSpPr>
          <p:nvPr/>
        </p:nvSpPr>
        <p:spPr>
          <a:xfrm>
            <a:off x="770466" y="260890"/>
            <a:ext cx="11020425" cy="6931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4170B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Сравнили работу врача и СППВР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CC9479-DB71-8347-944D-6413B0DA8ED0}"/>
              </a:ext>
            </a:extLst>
          </p:cNvPr>
          <p:cNvSpPr txBox="1"/>
          <p:nvPr/>
        </p:nvSpPr>
        <p:spPr>
          <a:xfrm>
            <a:off x="7260852" y="1060207"/>
            <a:ext cx="422910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Оценки группы риска по ССЗ:</a:t>
            </a:r>
          </a:p>
          <a:p>
            <a:pPr marL="214313" marR="0" lvl="0" indent="-214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Webiomed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выявил пациентов высокого риска в 6,9 раза больше, чем по данным карты диспансеризации</a:t>
            </a:r>
          </a:p>
          <a:p>
            <a:pPr marL="214313" marR="0" lvl="0" indent="-214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14313" marR="0" lvl="0" indent="-214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Webiomed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в 60,8% случаев поставил оценку по шкале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Score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выше, чем по данным карты диспансеризации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8110BEF2-5D70-E948-802E-87827F9A342C}"/>
              </a:ext>
            </a:extLst>
          </p:cNvPr>
          <p:cNvGraphicFramePr/>
          <p:nvPr>
            <p:extLst/>
          </p:nvPr>
        </p:nvGraphicFramePr>
        <p:xfrm>
          <a:off x="7260853" y="2789538"/>
          <a:ext cx="4229101" cy="335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39E91BAC-192E-884C-8C43-AD2411E5FAB5}"/>
              </a:ext>
            </a:extLst>
          </p:cNvPr>
          <p:cNvGraphicFramePr/>
          <p:nvPr>
            <p:extLst/>
          </p:nvPr>
        </p:nvGraphicFramePr>
        <p:xfrm>
          <a:off x="228595" y="982057"/>
          <a:ext cx="6184902" cy="509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001771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8E8F7626-2BF7-9645-91C0-AC11B62861D8}"/>
              </a:ext>
            </a:extLst>
          </p:cNvPr>
          <p:cNvGraphicFramePr/>
          <p:nvPr>
            <p:extLst/>
          </p:nvPr>
        </p:nvGraphicFramePr>
        <p:xfrm>
          <a:off x="8450844" y="1027741"/>
          <a:ext cx="3616102" cy="508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60642614-063C-324D-B464-2DE4F2205BF2}"/>
              </a:ext>
            </a:extLst>
          </p:cNvPr>
          <p:cNvGraphicFramePr/>
          <p:nvPr>
            <p:extLst/>
          </p:nvPr>
        </p:nvGraphicFramePr>
        <p:xfrm>
          <a:off x="3737358" y="1015041"/>
          <a:ext cx="3542030" cy="508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ADECA9-1925-7D47-8ECC-9B66003FD2BC}"/>
              </a:ext>
            </a:extLst>
          </p:cNvPr>
          <p:cNvSpPr txBox="1">
            <a:spLocks/>
          </p:cNvSpPr>
          <p:nvPr/>
        </p:nvSpPr>
        <p:spPr>
          <a:xfrm>
            <a:off x="832286" y="235490"/>
            <a:ext cx="10515600" cy="6931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4170B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Доказали клиническую эффективность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F10E8892-47B6-F74D-BC9D-628480D107E8}"/>
              </a:ext>
            </a:extLst>
          </p:cNvPr>
          <p:cNvGraphicFramePr/>
          <p:nvPr>
            <p:extLst/>
          </p:nvPr>
        </p:nvGraphicFramePr>
        <p:xfrm>
          <a:off x="102708" y="1027741"/>
          <a:ext cx="3624145" cy="508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Рамка 5">
            <a:extLst>
              <a:ext uri="{FF2B5EF4-FFF2-40B4-BE49-F238E27FC236}">
                <a16:creationId xmlns:a16="http://schemas.microsoft.com/office/drawing/2014/main" xmlns="" id="{9EE12183-6B87-B643-819C-BB1676C6AB52}"/>
              </a:ext>
            </a:extLst>
          </p:cNvPr>
          <p:cNvSpPr/>
          <p:nvPr/>
        </p:nvSpPr>
        <p:spPr>
          <a:xfrm>
            <a:off x="4641126" y="3892907"/>
            <a:ext cx="704977" cy="1174393"/>
          </a:xfrm>
          <a:prstGeom prst="frame">
            <a:avLst>
              <a:gd name="adj1" fmla="val 4819"/>
            </a:avLst>
          </a:prstGeom>
          <a:solidFill>
            <a:srgbClr val="D3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xmlns="" id="{3524738B-9FD7-8741-A987-F0DD8B1618EC}"/>
              </a:ext>
            </a:extLst>
          </p:cNvPr>
          <p:cNvSpPr/>
          <p:nvPr/>
        </p:nvSpPr>
        <p:spPr>
          <a:xfrm>
            <a:off x="6067303" y="4241800"/>
            <a:ext cx="704977" cy="825500"/>
          </a:xfrm>
          <a:prstGeom prst="frame">
            <a:avLst>
              <a:gd name="adj1" fmla="val 4819"/>
            </a:avLst>
          </a:prstGeom>
          <a:solidFill>
            <a:srgbClr val="D3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6ADD5C-35FC-F745-AA6A-FF5BE0B55971}"/>
              </a:ext>
            </a:extLst>
          </p:cNvPr>
          <p:cNvSpPr/>
          <p:nvPr/>
        </p:nvSpPr>
        <p:spPr>
          <a:xfrm>
            <a:off x="7287430" y="1024567"/>
            <a:ext cx="1171456" cy="5071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05DECF-3A7D-2349-830E-3243B402E507}"/>
              </a:ext>
            </a:extLst>
          </p:cNvPr>
          <p:cNvSpPr txBox="1"/>
          <p:nvPr/>
        </p:nvSpPr>
        <p:spPr>
          <a:xfrm>
            <a:off x="7289893" y="3463260"/>
            <a:ext cx="1171456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676A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Здесь врач может ошибиться</a:t>
            </a:r>
          </a:p>
        </p:txBody>
      </p:sp>
      <p:cxnSp>
        <p:nvCxnSpPr>
          <p:cNvPr id="10" name="Соединительная линия уступом 9">
            <a:extLst>
              <a:ext uri="{FF2B5EF4-FFF2-40B4-BE49-F238E27FC236}">
                <a16:creationId xmlns:a16="http://schemas.microsoft.com/office/drawing/2014/main" xmlns="" id="{614311E7-A4A1-5143-B800-FEC6E4C4CC97}"/>
              </a:ext>
            </a:extLst>
          </p:cNvPr>
          <p:cNvCxnSpPr>
            <a:stCxn id="9" idx="1"/>
            <a:endCxn id="6" idx="0"/>
          </p:cNvCxnSpPr>
          <p:nvPr/>
        </p:nvCxnSpPr>
        <p:spPr>
          <a:xfrm rot="10800000" flipV="1">
            <a:off x="4993615" y="3786425"/>
            <a:ext cx="2296278" cy="106481"/>
          </a:xfrm>
          <a:prstGeom prst="bentConnector2">
            <a:avLst/>
          </a:prstGeom>
          <a:ln w="19050">
            <a:solidFill>
              <a:srgbClr val="05588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>
            <a:extLst>
              <a:ext uri="{FF2B5EF4-FFF2-40B4-BE49-F238E27FC236}">
                <a16:creationId xmlns:a16="http://schemas.microsoft.com/office/drawing/2014/main" xmlns="" id="{448F8C62-2D76-8143-B849-392928C36F14}"/>
              </a:ext>
            </a:extLst>
          </p:cNvPr>
          <p:cNvCxnSpPr>
            <a:stCxn id="9" idx="1"/>
            <a:endCxn id="7" idx="0"/>
          </p:cNvCxnSpPr>
          <p:nvPr/>
        </p:nvCxnSpPr>
        <p:spPr>
          <a:xfrm rot="10800000" flipV="1">
            <a:off x="6419793" y="3786426"/>
            <a:ext cx="870101" cy="455374"/>
          </a:xfrm>
          <a:prstGeom prst="bentConnector2">
            <a:avLst/>
          </a:prstGeom>
          <a:ln w="19050">
            <a:solidFill>
              <a:srgbClr val="05588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68AE126-767E-4844-8E93-2C2A9BB1C609}"/>
              </a:ext>
            </a:extLst>
          </p:cNvPr>
          <p:cNvSpPr txBox="1"/>
          <p:nvPr/>
        </p:nvSpPr>
        <p:spPr>
          <a:xfrm>
            <a:off x="7276782" y="1480475"/>
            <a:ext cx="1182104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81F1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Такого быть не должно!</a:t>
            </a:r>
          </a:p>
        </p:txBody>
      </p:sp>
      <p:cxnSp>
        <p:nvCxnSpPr>
          <p:cNvPr id="13" name="Соединительная линия уступом 12">
            <a:extLst>
              <a:ext uri="{FF2B5EF4-FFF2-40B4-BE49-F238E27FC236}">
                <a16:creationId xmlns:a16="http://schemas.microsoft.com/office/drawing/2014/main" xmlns="" id="{DD102F95-D3E1-CE47-AC22-B3BB5649FB34}"/>
              </a:ext>
            </a:extLst>
          </p:cNvPr>
          <p:cNvCxnSpPr>
            <a:stCxn id="12" idx="3"/>
            <a:endCxn id="14" idx="2"/>
          </p:cNvCxnSpPr>
          <p:nvPr/>
        </p:nvCxnSpPr>
        <p:spPr>
          <a:xfrm>
            <a:off x="8458886" y="1711308"/>
            <a:ext cx="1385597" cy="719226"/>
          </a:xfrm>
          <a:prstGeom prst="bentConnector2">
            <a:avLst/>
          </a:prstGeom>
          <a:ln w="19050">
            <a:solidFill>
              <a:srgbClr val="C81F1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Трапеция 13">
            <a:extLst>
              <a:ext uri="{FF2B5EF4-FFF2-40B4-BE49-F238E27FC236}">
                <a16:creationId xmlns:a16="http://schemas.microsoft.com/office/drawing/2014/main" xmlns="" id="{501C10BE-5CD1-2C4A-9CB4-DA52E917656D}"/>
              </a:ext>
            </a:extLst>
          </p:cNvPr>
          <p:cNvSpPr/>
          <p:nvPr/>
        </p:nvSpPr>
        <p:spPr>
          <a:xfrm rot="9739759">
            <a:off x="9531781" y="2416701"/>
            <a:ext cx="803381" cy="586327"/>
          </a:xfrm>
          <a:prstGeom prst="trapezoid">
            <a:avLst/>
          </a:prstGeom>
          <a:noFill/>
          <a:ln w="28575">
            <a:solidFill>
              <a:srgbClr val="D2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28456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6F19B-ED71-A543-B368-127BFA98FB76}"/>
              </a:ext>
            </a:extLst>
          </p:cNvPr>
          <p:cNvSpPr txBox="1">
            <a:spLocks/>
          </p:cNvSpPr>
          <p:nvPr/>
        </p:nvSpPr>
        <p:spPr>
          <a:xfrm>
            <a:off x="773906" y="304546"/>
            <a:ext cx="10515600" cy="693198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4170B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Показали результат и ценность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CA0B2DAB-5F6C-E74C-8E67-6AE8E41C57F7}"/>
              </a:ext>
            </a:extLst>
          </p:cNvPr>
          <p:cNvSpPr txBox="1">
            <a:spLocks/>
          </p:cNvSpPr>
          <p:nvPr/>
        </p:nvSpPr>
        <p:spPr bwMode="auto">
          <a:xfrm>
            <a:off x="11711811" y="5815302"/>
            <a:ext cx="41589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37FDA-2069-DA48-A0DE-562C844389E2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xmlns="" id="{F80CDC16-B820-C045-BBC4-5CF6D20C4AAB}"/>
              </a:ext>
            </a:extLst>
          </p:cNvPr>
          <p:cNvSpPr/>
          <p:nvPr/>
        </p:nvSpPr>
        <p:spPr>
          <a:xfrm>
            <a:off x="9251156" y="5464969"/>
            <a:ext cx="3017838" cy="850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D39C79C-B0F2-814E-8D73-CEC3F8D8B43F}"/>
              </a:ext>
            </a:extLst>
          </p:cNvPr>
          <p:cNvGraphicFramePr/>
          <p:nvPr>
            <p:extLst/>
          </p:nvPr>
        </p:nvGraphicFramePr>
        <p:xfrm>
          <a:off x="773906" y="1248755"/>
          <a:ext cx="10581799" cy="4821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812173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F1B91-7F29-40BA-9DAF-E969CAB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399" y="146184"/>
            <a:ext cx="10054465" cy="19304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Призываем всех, занимающихся проектами, связанными с искусственным интеллектом (ИИ)  и  системами поддержки принятия врачебных решений (СППВР)</a:t>
            </a:r>
            <a:br>
              <a:rPr lang="ru-RU" sz="3600" b="1" dirty="0"/>
            </a:br>
            <a:r>
              <a:rPr lang="ru-RU" sz="5300" b="1" dirty="0"/>
              <a:t>ВСТУПАТЬ в Ассоциацию! </a:t>
            </a:r>
            <a:endParaRPr lang="ru-RU" sz="3600" b="1" dirty="0"/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04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AAEDA6-3DE3-49A7-B725-1F91AAA1A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81"/>
          <a:stretch/>
        </p:blipFill>
        <p:spPr>
          <a:xfrm>
            <a:off x="95250" y="2222768"/>
            <a:ext cx="12096750" cy="46352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498BAA-B3C4-4B60-8A7E-72BC9C6FA21C}"/>
              </a:ext>
            </a:extLst>
          </p:cNvPr>
          <p:cNvSpPr/>
          <p:nvPr/>
        </p:nvSpPr>
        <p:spPr>
          <a:xfrm>
            <a:off x="1826367" y="2222768"/>
            <a:ext cx="48653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http://nbmz.ru/</a:t>
            </a:r>
          </a:p>
        </p:txBody>
      </p:sp>
    </p:spTree>
    <p:extLst>
      <p:ext uri="{BB962C8B-B14F-4D97-AF65-F5344CB8AC3E}">
        <p14:creationId xmlns:p14="http://schemas.microsoft.com/office/powerpoint/2010/main" xmlns="" val="3977825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DADB4-A2AF-D54C-A795-5635BA4901F2}"/>
              </a:ext>
            </a:extLst>
          </p:cNvPr>
          <p:cNvSpPr txBox="1">
            <a:spLocks/>
          </p:cNvSpPr>
          <p:nvPr/>
        </p:nvSpPr>
        <p:spPr>
          <a:xfrm>
            <a:off x="702469" y="218821"/>
            <a:ext cx="10515600" cy="6931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4170B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пилотного проекта в ЯНАО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8A20C0B9-633B-264B-9F2B-0C38CCFBB2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973" y="993278"/>
          <a:ext cx="11954295" cy="5085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544">
                  <a:extLst>
                    <a:ext uri="{9D8B030D-6E8A-4147-A177-3AD203B41FA5}">
                      <a16:colId xmlns:a16="http://schemas.microsoft.com/office/drawing/2014/main" xmlns="" val="1352785297"/>
                    </a:ext>
                  </a:extLst>
                </a:gridCol>
                <a:gridCol w="5667375">
                  <a:extLst>
                    <a:ext uri="{9D8B030D-6E8A-4147-A177-3AD203B41FA5}">
                      <a16:colId xmlns:a16="http://schemas.microsoft.com/office/drawing/2014/main" xmlns="" val="4111790977"/>
                    </a:ext>
                  </a:extLst>
                </a:gridCol>
                <a:gridCol w="333376">
                  <a:extLst>
                    <a:ext uri="{9D8B030D-6E8A-4147-A177-3AD203B41FA5}">
                      <a16:colId xmlns:a16="http://schemas.microsoft.com/office/drawing/2014/main" xmlns="" val="67652566"/>
                    </a:ext>
                  </a:extLst>
                </a:gridCol>
              </a:tblGrid>
              <a:tr h="2542956">
                <a:tc>
                  <a:txBody>
                    <a:bodyPr/>
                    <a:lstStyle/>
                    <a:p>
                      <a:pPr marL="361950" indent="0"/>
                      <a:r>
                        <a:rPr lang="ru-RU" sz="2600" b="0" spc="1200" baseline="0" dirty="0">
                          <a:solidFill>
                            <a:srgbClr val="1C94D2"/>
                          </a:solidFill>
                          <a:latin typeface="Arial Narrow" panose="020B0606020202030204" pitchFamily="34" charset="0"/>
                        </a:rPr>
                        <a:t>получили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361950" indent="0">
                        <a:lnSpc>
                          <a:spcPct val="80000"/>
                        </a:lnSpc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361950" indent="0"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образовательный</a:t>
                      </a: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361950" indent="0"/>
                      <a:r>
                        <a:rPr lang="ru-RU" sz="5700" b="1" spc="0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эффект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ru-RU" sz="2600" b="0" spc="1500" baseline="0" dirty="0">
                          <a:solidFill>
                            <a:srgbClr val="1C94D2"/>
                          </a:solidFill>
                          <a:latin typeface="Arial Narrow" panose="020B0606020202030204" pitchFamily="34" charset="0"/>
                        </a:rPr>
                        <a:t>показали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r">
                        <a:tabLst>
                          <a:tab pos="5743575" algn="l"/>
                        </a:tabLst>
                      </a:pPr>
                      <a:endParaRPr lang="en-US" sz="1600" b="0" spc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tabLst>
                          <a:tab pos="5743575" algn="l"/>
                        </a:tabLst>
                      </a:pPr>
                      <a:r>
                        <a:rPr lang="ru-RU" sz="2200" b="0" spc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реальное эффективное </a:t>
                      </a:r>
                    </a:p>
                    <a:p>
                      <a:pPr algn="r">
                        <a:lnSpc>
                          <a:spcPct val="80000"/>
                        </a:lnSpc>
                        <a:tabLst>
                          <a:tab pos="5743575" algn="l"/>
                        </a:tabLst>
                      </a:pPr>
                      <a:r>
                        <a:rPr lang="ru-RU" sz="4000" b="1" spc="3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применени</a:t>
                      </a:r>
                      <a:r>
                        <a:rPr lang="ru-RU" sz="4000" b="1" spc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е</a:t>
                      </a:r>
                      <a:r>
                        <a:rPr lang="ru-RU" sz="2200" b="1" spc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r">
                        <a:lnSpc>
                          <a:spcPct val="80000"/>
                        </a:lnSpc>
                        <a:tabLst>
                          <a:tab pos="5743575" algn="l"/>
                        </a:tabLst>
                      </a:pPr>
                      <a:r>
                        <a:rPr lang="ru-RU" sz="3700" b="1" spc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электронных</a:t>
                      </a:r>
                      <a:r>
                        <a:rPr lang="ru-RU" sz="2200" b="1" spc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r">
                        <a:lnSpc>
                          <a:spcPct val="80000"/>
                        </a:lnSpc>
                        <a:tabLst>
                          <a:tab pos="5743575" algn="l"/>
                        </a:tabLst>
                      </a:pPr>
                      <a:r>
                        <a:rPr lang="ru-RU" sz="2450" b="1" spc="1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медицинских карт </a:t>
                      </a:r>
                      <a:r>
                        <a:rPr lang="ru-RU" sz="2450" b="0" spc="1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</a:t>
                      </a:r>
                      <a:r>
                        <a:rPr lang="ru-RU" sz="2200" b="1" spc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r">
                        <a:lnSpc>
                          <a:spcPct val="80000"/>
                        </a:lnSpc>
                        <a:tabLst>
                          <a:tab pos="5743575" algn="l"/>
                        </a:tabLst>
                      </a:pPr>
                      <a:r>
                        <a:rPr lang="ru-RU" sz="2200" b="1" spc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архивов изображений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tabLst>
                          <a:tab pos="5743575" algn="l"/>
                        </a:tabLst>
                      </a:pPr>
                      <a:endParaRPr lang="ru-RU" sz="2200" b="1" spc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9693337"/>
                  </a:ext>
                </a:extLst>
              </a:tr>
              <a:tr h="2542956">
                <a:tc>
                  <a:txBody>
                    <a:bodyPr/>
                    <a:lstStyle/>
                    <a:p>
                      <a:pPr marL="361950" indent="0"/>
                      <a:r>
                        <a:rPr lang="ru-RU" sz="2600" b="0" dirty="0">
                          <a:solidFill>
                            <a:srgbClr val="1C94D2"/>
                          </a:solidFill>
                          <a:latin typeface="Arial Narrow" panose="020B0606020202030204" pitchFamily="34" charset="0"/>
                        </a:rPr>
                        <a:t>поставили вопрос </a:t>
                      </a:r>
                    </a:p>
                    <a:p>
                      <a:pPr marL="361950" indent="0">
                        <a:lnSpc>
                          <a:spcPct val="80000"/>
                        </a:lnSpc>
                      </a:pPr>
                      <a:endParaRPr lang="ru-RU" sz="2400" b="0" spc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361950" indent="0">
                        <a:lnSpc>
                          <a:spcPct val="80000"/>
                        </a:lnSpc>
                      </a:pPr>
                      <a:r>
                        <a:rPr lang="ru-RU" sz="2800" b="0" spc="23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 </a:t>
                      </a:r>
                      <a:r>
                        <a:rPr lang="ru-RU" sz="2800" b="1" spc="23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уточнении</a:t>
                      </a:r>
                      <a:r>
                        <a:rPr lang="ru-RU" sz="2800" b="0" spc="23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</a:t>
                      </a:r>
                    </a:p>
                    <a:p>
                      <a:pPr marL="361950" indent="0">
                        <a:lnSpc>
                          <a:spcPct val="80000"/>
                        </a:lnSpc>
                      </a:pPr>
                      <a:r>
                        <a:rPr lang="ru-RU" sz="4500" b="0" spc="0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алгоритма</a:t>
                      </a:r>
                      <a:r>
                        <a:rPr lang="ru-RU" sz="2800" b="0" spc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361950" indent="0">
                        <a:lnSpc>
                          <a:spcPct val="80000"/>
                        </a:lnSpc>
                      </a:pPr>
                      <a:r>
                        <a:rPr lang="ru-RU" sz="4000" b="1" spc="33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методики</a:t>
                      </a:r>
                      <a:r>
                        <a:rPr lang="ru-RU" sz="2800" b="1" spc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361950" indent="0">
                        <a:lnSpc>
                          <a:spcPct val="80000"/>
                        </a:lnSpc>
                      </a:pPr>
                      <a:r>
                        <a:rPr lang="ru-RU" sz="2800" b="0" spc="4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расчета</a:t>
                      </a:r>
                      <a:r>
                        <a:rPr lang="ru-RU" sz="2800" b="1" spc="4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рисков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600" b="0" spc="550" baseline="0" dirty="0">
                          <a:solidFill>
                            <a:srgbClr val="1C94D2"/>
                          </a:solidFill>
                          <a:latin typeface="Arial Narrow" panose="020B0606020202030204" pitchFamily="34" charset="0"/>
                        </a:rPr>
                        <a:t>предоставил</a:t>
                      </a:r>
                      <a:r>
                        <a:rPr lang="ru-RU" sz="2600" b="0" spc="0" baseline="0" dirty="0">
                          <a:solidFill>
                            <a:srgbClr val="1C94D2"/>
                          </a:solidFill>
                          <a:latin typeface="Arial Narrow" panose="020B0606020202030204" pitchFamily="34" charset="0"/>
                        </a:rPr>
                        <a:t>и</a:t>
                      </a:r>
                      <a:r>
                        <a:rPr lang="ru-RU" sz="3200" b="0" spc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endParaRPr lang="ru-RU" sz="1600" b="1" spc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2800" b="1" spc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дополнительный 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3200" b="1" spc="54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инструмен</a:t>
                      </a:r>
                      <a:r>
                        <a:rPr lang="ru-RU" sz="3200" b="1" spc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</a:t>
                      </a:r>
                      <a:endParaRPr lang="ru-RU" sz="2800" b="1" spc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2800" b="1" spc="11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помощь</a:t>
                      </a:r>
                      <a:r>
                        <a:rPr lang="en-US" sz="2800" b="1" spc="11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spc="11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врач</a:t>
                      </a:r>
                      <a:r>
                        <a:rPr lang="ru-RU" sz="2800" b="1" spc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 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2800" b="0" spc="23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без усложнени</a:t>
                      </a:r>
                      <a:r>
                        <a:rPr lang="ru-RU" sz="2800" b="0" spc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я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2800" b="0" spc="9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его работ</a:t>
                      </a:r>
                      <a:r>
                        <a:rPr lang="ru-RU" sz="2800" b="0" spc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endParaRPr lang="ru-RU" sz="2800" b="0" spc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14679"/>
                  </a:ext>
                </a:extLst>
              </a:tr>
            </a:tbl>
          </a:graphicData>
        </a:graphic>
      </p:graphicFrame>
      <p:pic>
        <p:nvPicPr>
          <p:cNvPr id="4" name="Picture 12" descr="https://ya-webdesign.com/images/health-transparent-medical-doctor-3.png">
            <a:extLst>
              <a:ext uri="{FF2B5EF4-FFF2-40B4-BE49-F238E27FC236}">
                <a16:creationId xmlns:a16="http://schemas.microsoft.com/office/drawing/2014/main" xmlns="" id="{183C6D54-E2FB-6D44-8D47-2DC17E59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024" y="3725321"/>
            <a:ext cx="2464911" cy="225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64F4EC3-EBCA-8742-897A-9D74E18A8845}"/>
              </a:ext>
            </a:extLst>
          </p:cNvPr>
          <p:cNvGrpSpPr/>
          <p:nvPr/>
        </p:nvGrpSpPr>
        <p:grpSpPr>
          <a:xfrm>
            <a:off x="3349407" y="906489"/>
            <a:ext cx="2599872" cy="2467394"/>
            <a:chOff x="3361313" y="1621105"/>
            <a:chExt cx="2868092" cy="2721947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D2132843-8A6D-7E49-A944-24702AC199F5}"/>
                </a:ext>
              </a:extLst>
            </p:cNvPr>
            <p:cNvSpPr/>
            <p:nvPr/>
          </p:nvSpPr>
          <p:spPr>
            <a:xfrm>
              <a:off x="3564581" y="1838370"/>
              <a:ext cx="2461557" cy="2461557"/>
            </a:xfrm>
            <a:prstGeom prst="ellipse">
              <a:avLst/>
            </a:prstGeom>
            <a:solidFill>
              <a:srgbClr val="7BA2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A72DBB80-DBD4-1840-8B85-1EA95567C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361313" y="1621105"/>
              <a:ext cx="2868092" cy="2721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855B3CB-0BE4-D94F-83B9-EA5882EF5BAC}"/>
              </a:ext>
            </a:extLst>
          </p:cNvPr>
          <p:cNvGrpSpPr/>
          <p:nvPr/>
        </p:nvGrpSpPr>
        <p:grpSpPr>
          <a:xfrm>
            <a:off x="6183343" y="3717131"/>
            <a:ext cx="2662124" cy="2231355"/>
            <a:chOff x="6138098" y="4360848"/>
            <a:chExt cx="2936767" cy="2461557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DE48F5FE-7F6F-2F4A-96A8-B0D078479622}"/>
                </a:ext>
              </a:extLst>
            </p:cNvPr>
            <p:cNvSpPr/>
            <p:nvPr/>
          </p:nvSpPr>
          <p:spPr>
            <a:xfrm>
              <a:off x="6298001" y="4360848"/>
              <a:ext cx="2461557" cy="2461557"/>
            </a:xfrm>
            <a:prstGeom prst="ellipse">
              <a:avLst/>
            </a:prstGeom>
            <a:solidFill>
              <a:srgbClr val="E1D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10" descr="https://png.pngtree.com/element_origin_min_pic/03/05/20/165727ff5f20fc9.jpg">
              <a:extLst>
                <a:ext uri="{FF2B5EF4-FFF2-40B4-BE49-F238E27FC236}">
                  <a16:creationId xmlns:a16="http://schemas.microsoft.com/office/drawing/2014/main" xmlns="" id="{DEB1ADCE-B6E9-8F41-B9BD-F1EBE673FD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047" b="89880" l="4308" r="99077">
                          <a14:foregroundMark x1="47385" y1="66594" x2="47385" y2="66594"/>
                          <a14:foregroundMark x1="48769" y1="68770" x2="48769" y2="68770"/>
                          <a14:foregroundMark x1="37385" y1="68988" x2="51692" y2="68879"/>
                          <a14:foregroundMark x1="35692" y1="69097" x2="56000" y2="68770"/>
                          <a14:foregroundMark x1="40923" y1="68988" x2="34308" y2="68770"/>
                          <a14:foregroundMark x1="56462" y1="62242" x2="73846" y2="62786"/>
                          <a14:foregroundMark x1="74615" y1="63439" x2="74615" y2="62677"/>
                          <a14:foregroundMark x1="75538" y1="62677" x2="75538" y2="62677"/>
                          <a14:foregroundMark x1="74923" y1="64200" x2="74923" y2="64200"/>
                          <a14:foregroundMark x1="77231" y1="64091" x2="77231" y2="64091"/>
                          <a14:backgroundMark x1="33231" y1="68118" x2="34615" y2="66159"/>
                          <a14:backgroundMark x1="58000" y1="66376" x2="56615" y2="65724"/>
                          <a14:backgroundMark x1="55538" y1="67682" x2="54769" y2="65724"/>
                          <a14:backgroundMark x1="54769" y1="66921" x2="53385" y2="64635"/>
                          <a14:backgroundMark x1="68000" y1="71817" x2="68000" y2="71817"/>
                        </a14:backgroundRemoval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190" r="6675" b="25139"/>
            <a:stretch/>
          </p:blipFill>
          <p:spPr bwMode="auto">
            <a:xfrm>
              <a:off x="6138098" y="4550774"/>
              <a:ext cx="2936767" cy="207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9050125-30A6-BD4B-B27F-BCBA47E8408B}"/>
              </a:ext>
            </a:extLst>
          </p:cNvPr>
          <p:cNvGrpSpPr/>
          <p:nvPr/>
        </p:nvGrpSpPr>
        <p:grpSpPr>
          <a:xfrm>
            <a:off x="6288150" y="977819"/>
            <a:ext cx="2433475" cy="2679987"/>
            <a:chOff x="6242906" y="1678366"/>
            <a:chExt cx="2684529" cy="295647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4FB4DA75-AD3B-354E-AA36-2E2125A13A5D}"/>
                </a:ext>
              </a:extLst>
            </p:cNvPr>
            <p:cNvSpPr/>
            <p:nvPr/>
          </p:nvSpPr>
          <p:spPr>
            <a:xfrm>
              <a:off x="6298002" y="1863699"/>
              <a:ext cx="2461557" cy="2461557"/>
            </a:xfrm>
            <a:prstGeom prst="ellipse">
              <a:avLst/>
            </a:prstGeom>
            <a:solidFill>
              <a:srgbClr val="ACC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2F5EC884-2000-AE4B-9BD3-E31495CB62A8}"/>
                </a:ext>
              </a:extLst>
            </p:cNvPr>
            <p:cNvGrpSpPr/>
            <p:nvPr/>
          </p:nvGrpSpPr>
          <p:grpSpPr>
            <a:xfrm>
              <a:off x="6242906" y="1678366"/>
              <a:ext cx="2684529" cy="2956473"/>
              <a:chOff x="5060273" y="1690763"/>
              <a:chExt cx="2684529" cy="2956473"/>
            </a:xfrm>
          </p:grpSpPr>
          <p:pic>
            <p:nvPicPr>
              <p:cNvPr id="14" name="Picture 12" descr="https://imeicommunity.com/drive/images/uploads/5bd30c29f3668.png">
                <a:extLst>
                  <a:ext uri="{FF2B5EF4-FFF2-40B4-BE49-F238E27FC236}">
                    <a16:creationId xmlns:a16="http://schemas.microsoft.com/office/drawing/2014/main" xmlns="" id="{DBD97130-EBB8-D24C-B0A6-C6B5EE37EE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0273" y="1962706"/>
                <a:ext cx="2684529" cy="2684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8" descr="https://cdn5.vectorstock.com/i/1000x1000/53/74/stack-of-documents-flat-design-on-white-vector-12885374.jpg">
                <a:extLst>
                  <a:ext uri="{FF2B5EF4-FFF2-40B4-BE49-F238E27FC236}">
                    <a16:creationId xmlns:a16="http://schemas.microsoft.com/office/drawing/2014/main" xmlns="" id="{32D16344-69CD-D34A-8725-1F86AD144D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ackgroundRemoval t="10000" b="90000" l="6200" r="91600">
                            <a14:foregroundMark x1="36900" y1="70833" x2="36900" y2="70833"/>
                            <a14:foregroundMark x1="50400" y1="60833" x2="50400" y2="60833"/>
                            <a14:foregroundMark x1="45900" y1="54352" x2="45900" y2="54352"/>
                            <a14:foregroundMark x1="46500" y1="61111" x2="46500" y2="61111"/>
                            <a14:foregroundMark x1="60700" y1="48241" x2="60700" y2="48241"/>
                          </a14:backgroundRemoval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3118" y="1690763"/>
                <a:ext cx="1881462" cy="22988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406814525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F1B91-7F29-40BA-9DAF-E969CAB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769" y="111015"/>
            <a:ext cx="10259095" cy="983689"/>
          </a:xfrm>
        </p:spPr>
        <p:txBody>
          <a:bodyPr>
            <a:normAutofit/>
          </a:bodyPr>
          <a:lstStyle/>
          <a:p>
            <a:r>
              <a:rPr lang="ru-RU" sz="3600" b="1" dirty="0"/>
              <a:t>Национальный оператор биомедицинских данных</a:t>
            </a:r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393"/>
            <a:ext cx="1389185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35A848-AF8D-433B-9499-F7B319B93053}"/>
              </a:ext>
            </a:extLst>
          </p:cNvPr>
          <p:cNvSpPr/>
          <p:nvPr/>
        </p:nvSpPr>
        <p:spPr>
          <a:xfrm>
            <a:off x="419099" y="1436578"/>
            <a:ext cx="115657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Open Sans"/>
              </a:rPr>
              <a:t>Ассоциация «Национальная база медицинских знаний» реализует пилотный этап создания «Национального оператора биомедицинских данных». Для его выполнения был создан Консорциум из нескольких компаний. В качестве опорной организации была выбрана </a:t>
            </a:r>
            <a:r>
              <a:rPr lang="ru-RU" sz="2400" b="1" dirty="0">
                <a:solidFill>
                  <a:srgbClr val="333333"/>
                </a:solidFill>
                <a:latin typeface="Open Sans"/>
              </a:rPr>
              <a:t>АНО «Врачебная палата Федерального Медико-Биологического Агентства» (ФМБА РФ)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. </a:t>
            </a:r>
          </a:p>
          <a:p>
            <a:r>
              <a:rPr lang="ru-RU" sz="2400" dirty="0">
                <a:solidFill>
                  <a:srgbClr val="333333"/>
                </a:solidFill>
                <a:latin typeface="Open Sans"/>
              </a:rPr>
              <a:t>В состав консорциума также вошло ГБУЗ МО МОНИКИ им </a:t>
            </a:r>
            <a:r>
              <a:rPr lang="ru-RU" sz="2400" dirty="0" err="1">
                <a:solidFill>
                  <a:srgbClr val="333333"/>
                </a:solidFill>
                <a:latin typeface="Open Sans"/>
              </a:rPr>
              <a:t>М.Ф.Владимирского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, разработчики систем искусственного интеллекта и других, медицинских сервисов.</a:t>
            </a:r>
            <a:endParaRPr lang="ru-RU" sz="800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395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F1B91-7F29-40BA-9DAF-E969CAB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769" y="111015"/>
            <a:ext cx="10259095" cy="983689"/>
          </a:xfrm>
        </p:spPr>
        <p:txBody>
          <a:bodyPr>
            <a:normAutofit/>
          </a:bodyPr>
          <a:lstStyle/>
          <a:p>
            <a:r>
              <a:rPr lang="ru-RU" sz="3600" b="1" dirty="0"/>
              <a:t>Национальный оператор биомедицинских данных</a:t>
            </a:r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393"/>
            <a:ext cx="1389185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B3A06C-80DB-4773-B68D-7FA60E895E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67807" y="1286546"/>
            <a:ext cx="9856385" cy="58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93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F1B91-7F29-40BA-9DAF-E969CAB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769" y="111015"/>
            <a:ext cx="10259095" cy="1215509"/>
          </a:xfrm>
        </p:spPr>
        <p:txBody>
          <a:bodyPr>
            <a:normAutofit fontScale="90000"/>
          </a:bodyPr>
          <a:lstStyle/>
          <a:p>
            <a:r>
              <a:rPr lang="ru-RU" sz="5300" b="1" dirty="0"/>
              <a:t>Сотрудничество 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000" b="1" dirty="0"/>
              <a:t>сегодня будут подписаны соглашения с:  </a:t>
            </a:r>
            <a:endParaRPr lang="ru-RU" sz="4800" b="1" dirty="0"/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393"/>
            <a:ext cx="1389185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8D947C-A866-42D5-93D0-4A6C439E1397}"/>
              </a:ext>
            </a:extLst>
          </p:cNvPr>
          <p:cNvSpPr/>
          <p:nvPr/>
        </p:nvSpPr>
        <p:spPr>
          <a:xfrm>
            <a:off x="492616" y="5891057"/>
            <a:ext cx="11492248" cy="313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АУРД. Подписывает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И.В.Бегтин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Фотосъемка.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14=05 – 14=10 подписание соглашения между НБМЗ 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Ситисофт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Подписывает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О.Г.Крохин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Фотосъемка.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14=10-14=15 подписание соглашения между НБМЗ и ФГБОУ ВО «Московский политехнический университет». Подписывает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А.Ю.Филиппович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Фотосъемка.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14=15-14=20 подписание соглашения между НБМЗ и ФГОАУ ВО «Московский физико-технический институт (национальный исследовательский университет)». Подписывает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Мелерзанов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А.В. Фотосъемка.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14=20-14=25 подписание соглашения между НБМЗ и АРПП "Отечественный софт". Подписывает Лашин Р.Л. Фотосъемка. </a:t>
            </a:r>
          </a:p>
        </p:txBody>
      </p:sp>
      <p:pic>
        <p:nvPicPr>
          <p:cNvPr id="1026" name="Picture 2" descr="http://aurd.ru/wp-content/uploads/2018/02/logo500.png">
            <a:extLst>
              <a:ext uri="{FF2B5EF4-FFF2-40B4-BE49-F238E27FC236}">
                <a16:creationId xmlns:a16="http://schemas.microsoft.com/office/drawing/2014/main" xmlns="" id="{F10711CF-D651-4587-A95E-589048CE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28" y="1099474"/>
            <a:ext cx="3181082" cy="31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B3C80E-539A-47E7-9C43-EA2E160EA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70" y="4894979"/>
            <a:ext cx="2625997" cy="7574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1C15F5-77A4-4980-BFA0-D9B32807A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944" y="1705430"/>
            <a:ext cx="2875458" cy="10506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04C7815-37E7-423C-92CB-45D2BC405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944" y="2699428"/>
            <a:ext cx="2875458" cy="10442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1E70C0B-2C02-4D5E-AC53-7E069B55A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944" y="4847800"/>
            <a:ext cx="2875458" cy="804678"/>
          </a:xfrm>
          <a:prstGeom prst="rect">
            <a:avLst/>
          </a:prstGeom>
        </p:spPr>
      </p:pic>
      <p:pic>
        <p:nvPicPr>
          <p:cNvPr id="1028" name="Picture 4" descr="http://www.pirogov-center.ru/images/2016/logo1.gif">
            <a:extLst>
              <a:ext uri="{FF2B5EF4-FFF2-40B4-BE49-F238E27FC236}">
                <a16:creationId xmlns:a16="http://schemas.microsoft.com/office/drawing/2014/main" xmlns="" id="{CD28BD8E-28DE-4A49-80C9-2F93DD67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4871" y="1705431"/>
            <a:ext cx="5541901" cy="17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ÐÐ Â«Ð¡Ð¸ÑÐ¸Ð¡Ð¾ÑÑÂ»">
            <a:extLst>
              <a:ext uri="{FF2B5EF4-FFF2-40B4-BE49-F238E27FC236}">
                <a16:creationId xmlns:a16="http://schemas.microsoft.com/office/drawing/2014/main" xmlns="" id="{D6CC6F82-9EDE-4C46-A4D2-B74AE421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2480" y="3976329"/>
            <a:ext cx="1712889" cy="21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8051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F1B91-7F29-40BA-9DAF-E969CAB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85" y="149652"/>
            <a:ext cx="10259095" cy="983689"/>
          </a:xfrm>
        </p:spPr>
        <p:txBody>
          <a:bodyPr>
            <a:normAutofit/>
          </a:bodyPr>
          <a:lstStyle/>
          <a:p>
            <a:r>
              <a:rPr lang="ru-RU" sz="5400" b="1" dirty="0"/>
              <a:t>Мероприятия</a:t>
            </a:r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393"/>
            <a:ext cx="1389185" cy="13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nbmz.ru/wp-content/uploads/2019/04/%D0%A2%D0%98%D0%98-2019-300x150.jpg">
            <a:extLst>
              <a:ext uri="{FF2B5EF4-FFF2-40B4-BE49-F238E27FC236}">
                <a16:creationId xmlns:a16="http://schemas.microsoft.com/office/drawing/2014/main" xmlns="" id="{BAFE1A9E-F9FC-4E6B-9807-5EC3EBA5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0669" y="5147219"/>
            <a:ext cx="2999962" cy="149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bmz.ru/wp-content/uploads/2019/04/banner_703%D1%85207_Orgzdrav_2019.jpg">
            <a:extLst>
              <a:ext uri="{FF2B5EF4-FFF2-40B4-BE49-F238E27FC236}">
                <a16:creationId xmlns:a16="http://schemas.microsoft.com/office/drawing/2014/main" xmlns="" id="{D3FADAED-267D-49F2-BBB5-81B1FE5D8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858" y="1588126"/>
            <a:ext cx="5094139" cy="149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bmz.ru/wp-content/uploads/2019/04/5cb71755469aa5.29874607_6vBUMiRThic-300x150.jpg">
            <a:extLst>
              <a:ext uri="{FF2B5EF4-FFF2-40B4-BE49-F238E27FC236}">
                <a16:creationId xmlns:a16="http://schemas.microsoft.com/office/drawing/2014/main" xmlns="" id="{7AB1C239-4743-4D03-AE0E-AF9D0582D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0669" y="1588125"/>
            <a:ext cx="2999962" cy="149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edSoft">
            <a:extLst>
              <a:ext uri="{FF2B5EF4-FFF2-40B4-BE49-F238E27FC236}">
                <a16:creationId xmlns:a16="http://schemas.microsoft.com/office/drawing/2014/main" xmlns="" id="{023955F7-140B-4CA7-8562-3EA706ED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31" y="3429000"/>
            <a:ext cx="278940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nbmz.ru/wp-content/uploads/2019/04/%D0%BC%D0%B5%D0%B44-1-300x150.jpg">
            <a:extLst>
              <a:ext uri="{FF2B5EF4-FFF2-40B4-BE49-F238E27FC236}">
                <a16:creationId xmlns:a16="http://schemas.microsoft.com/office/drawing/2014/main" xmlns="" id="{05A5F0FC-4C88-4F70-BADA-C0BDAD48F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94772"/>
            <a:ext cx="3386667" cy="16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nbmz.ru/wp-content/uploads/2019/03/%D0%BB%D0%BE%D0%B3%D0%BE-300x150.jpg">
            <a:extLst>
              <a:ext uri="{FF2B5EF4-FFF2-40B4-BE49-F238E27FC236}">
                <a16:creationId xmlns:a16="http://schemas.microsoft.com/office/drawing/2014/main" xmlns="" id="{606CAC45-C158-4ECC-99C6-CBF6FF9C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0669" y="3403287"/>
            <a:ext cx="2999962" cy="149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4F1D22-E368-4CE8-89D7-C785EEC174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1634" y="3987801"/>
            <a:ext cx="5114363" cy="16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979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F4543-5795-47E1-89CB-E222CCB3A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6530" y="294048"/>
            <a:ext cx="9888415" cy="3764963"/>
          </a:xfrm>
        </p:spPr>
        <p:txBody>
          <a:bodyPr>
            <a:noAutofit/>
          </a:bodyPr>
          <a:lstStyle/>
          <a:p>
            <a:r>
              <a:rPr lang="ru-RU" sz="4400" b="1" dirty="0"/>
              <a:t>Ассоциация разработчиков и пользователей искусственного интеллекта в медицине </a:t>
            </a:r>
            <a:br>
              <a:rPr lang="ru-RU" sz="4400" b="1" dirty="0"/>
            </a:br>
            <a:r>
              <a:rPr lang="ru-RU" sz="4400" b="1" dirty="0"/>
              <a:t>«Национальная база медицинских знаний»</a:t>
            </a:r>
            <a:br>
              <a:rPr lang="ru-RU" sz="4400" b="1" dirty="0"/>
            </a:br>
            <a:r>
              <a:rPr lang="ru-RU" b="1" dirty="0"/>
              <a:t>http://nbmz.ru/</a:t>
            </a:r>
            <a:endParaRPr lang="ru-RU" sz="4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0044234-112E-44EE-9BBA-5EDEFEEE2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737" y="4874649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/>
              <a:t>Зингерман Б.В. , директор </a:t>
            </a:r>
          </a:p>
          <a:p>
            <a:r>
              <a:rPr lang="en-US" sz="2800" dirty="0">
                <a:hlinkClick r:id="rId2"/>
              </a:rPr>
              <a:t>boriszing@gmail.com</a:t>
            </a:r>
            <a:endParaRPr lang="en-US" sz="2800" dirty="0"/>
          </a:p>
          <a:p>
            <a:r>
              <a:rPr lang="en-US" sz="2800" dirty="0"/>
              <a:t>+7-916-235-58-67</a:t>
            </a:r>
            <a:endParaRPr lang="ru-RU" sz="2800" dirty="0"/>
          </a:p>
        </p:txBody>
      </p:sp>
      <p:pic>
        <p:nvPicPr>
          <p:cNvPr id="102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xmlns="" id="{204B4151-9F00-4D12-843D-961B02BF2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6530" cy="217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667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70B0361-811E-4408-9FF4-6481A7C5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80215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1A0FD-F50E-494C-B771-50C7A9F5D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13816"/>
          </a:xfrm>
        </p:spPr>
        <p:txBody>
          <a:bodyPr>
            <a:normAutofit fontScale="90000"/>
          </a:bodyPr>
          <a:lstStyle/>
          <a:p>
            <a:r>
              <a:rPr lang="ru-RU" dirty="0"/>
              <a:t>Учреждение Ассоциации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43BBF2-3A2D-45F0-AD64-5B9DBAD95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34" y="813817"/>
            <a:ext cx="12022666" cy="604418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Полное наименование: </a:t>
            </a:r>
            <a:r>
              <a:rPr lang="ru-RU" b="1" dirty="0"/>
              <a:t>АССОЦИАЦИЯ РАЗРАБОТЧИКОВ И ПОЛЬЗОВАТЕЛЕЙ ИСКУССТВЕННОГО ИНТЕЛЛЕКТА В МЕДИЦИНЕ «Национальная база медицинских знаний»</a:t>
            </a:r>
          </a:p>
          <a:p>
            <a:pPr algn="l"/>
            <a:r>
              <a:rPr lang="ru-RU" dirty="0"/>
              <a:t>Сокращенное наименование: </a:t>
            </a:r>
            <a:r>
              <a:rPr lang="ru-RU" b="1" dirty="0"/>
              <a:t>АССОЦИАЦИЯ «Национальная база медицинских знаний»</a:t>
            </a:r>
          </a:p>
          <a:p>
            <a:pPr algn="l"/>
            <a:endParaRPr lang="ru-RU" sz="900" dirty="0"/>
          </a:p>
          <a:p>
            <a:pPr algn="l"/>
            <a:r>
              <a:rPr lang="ru-RU" dirty="0"/>
              <a:t>ОГРН </a:t>
            </a:r>
            <a:r>
              <a:rPr lang="ru-RU" b="1" dirty="0"/>
              <a:t>1187700018978 ИНН 9731013971</a:t>
            </a:r>
          </a:p>
          <a:p>
            <a:pPr algn="l"/>
            <a:endParaRPr lang="ru-RU" sz="900" dirty="0"/>
          </a:p>
          <a:p>
            <a:pPr algn="l"/>
            <a:r>
              <a:rPr lang="ru-RU" dirty="0"/>
              <a:t>Создана </a:t>
            </a:r>
            <a:r>
              <a:rPr lang="ru-RU" b="1" dirty="0"/>
              <a:t>18 сентября 2018 года </a:t>
            </a:r>
            <a:r>
              <a:rPr lang="ru-RU" dirty="0"/>
              <a:t>на Учредительном собрании. </a:t>
            </a:r>
          </a:p>
          <a:p>
            <a:pPr algn="l"/>
            <a:r>
              <a:rPr lang="ru-RU" dirty="0"/>
              <a:t>Учредителями Ассоциации стали </a:t>
            </a:r>
            <a:r>
              <a:rPr lang="ru-RU" b="1" dirty="0"/>
              <a:t>47 членов (46 физических лиц и 1 юридическое лицо)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Зарегистрирована Министерством юстиции Российской Федерации </a:t>
            </a:r>
            <a:r>
              <a:rPr lang="ru-RU" b="1" dirty="0"/>
              <a:t>02 ноября 2018 года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Поставлена на учет ФНС 29 октября 2018 года.</a:t>
            </a:r>
          </a:p>
          <a:p>
            <a:pPr algn="l"/>
            <a:r>
              <a:rPr lang="ru-RU" dirty="0"/>
              <a:t>Основной документ, регламентирующий деятельность Ассоциации «Национальная база медицинских знаний» - </a:t>
            </a:r>
          </a:p>
          <a:p>
            <a:pPr algn="l"/>
            <a:r>
              <a:rPr lang="ru-RU" b="1" dirty="0"/>
              <a:t>Устав Ассоциации</a:t>
            </a:r>
            <a:r>
              <a:rPr lang="ru-RU" dirty="0"/>
              <a:t>. Принят на Учредительном собрании 18 сентября 2018 единогласно. Опубликован на сайте Ассоциации </a:t>
            </a:r>
            <a:r>
              <a:rPr lang="en-US" b="1" dirty="0"/>
              <a:t>nbmz.ru </a:t>
            </a:r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530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1A0FD-F50E-494C-B771-50C7A9F5D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13816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Выборные органы Ассоциации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43BBF2-3A2D-45F0-AD64-5B9DBAD95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536264"/>
            <a:ext cx="11887200" cy="3700954"/>
          </a:xfrm>
        </p:spPr>
        <p:txBody>
          <a:bodyPr numCol="2">
            <a:normAutofit/>
          </a:bodyPr>
          <a:lstStyle/>
          <a:p>
            <a:pPr algn="l"/>
            <a:r>
              <a:rPr lang="ru-RU" dirty="0"/>
              <a:t>1. Алмазов Андрей Александрович</a:t>
            </a:r>
          </a:p>
          <a:p>
            <a:pPr algn="l"/>
            <a:r>
              <a:rPr lang="ru-RU" dirty="0"/>
              <a:t>2. Будова Александра Павловна</a:t>
            </a:r>
          </a:p>
          <a:p>
            <a:pPr algn="l"/>
            <a:r>
              <a:rPr lang="ru-RU" dirty="0"/>
              <a:t>3. Горбунов Игорь Николаевич</a:t>
            </a:r>
          </a:p>
          <a:p>
            <a:pPr algn="l"/>
            <a:r>
              <a:rPr lang="ru-RU" dirty="0"/>
              <a:t>4. Гусев Александр Владимирович</a:t>
            </a:r>
          </a:p>
          <a:p>
            <a:pPr algn="l"/>
            <a:r>
              <a:rPr lang="ru-RU" dirty="0"/>
              <a:t>5. Данилов Максим Владимирович</a:t>
            </a:r>
          </a:p>
          <a:p>
            <a:pPr algn="l"/>
            <a:r>
              <a:rPr lang="ru-RU" dirty="0"/>
              <a:t>6. Егоров Виктор Иванович</a:t>
            </a:r>
          </a:p>
          <a:p>
            <a:pPr algn="l"/>
            <a:r>
              <a:rPr lang="ru-RU" dirty="0"/>
              <a:t>7. Каем Кирилл Владимирович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8. Кузнецова Кристина Александровна</a:t>
            </a:r>
          </a:p>
          <a:p>
            <a:pPr algn="l"/>
            <a:r>
              <a:rPr lang="ru-RU" dirty="0"/>
              <a:t>9. </a:t>
            </a:r>
            <a:r>
              <a:rPr lang="ru-RU" dirty="0" err="1"/>
              <a:t>Масух</a:t>
            </a:r>
            <a:r>
              <a:rPr lang="ru-RU" dirty="0"/>
              <a:t> Илья </a:t>
            </a:r>
            <a:r>
              <a:rPr lang="ru-RU" dirty="0" err="1"/>
              <a:t>Илья</a:t>
            </a:r>
            <a:r>
              <a:rPr lang="ru-RU" dirty="0"/>
              <a:t> </a:t>
            </a:r>
            <a:r>
              <a:rPr lang="ru-RU" dirty="0" err="1"/>
              <a:t>Иссович</a:t>
            </a:r>
            <a:endParaRPr lang="ru-RU" dirty="0"/>
          </a:p>
          <a:p>
            <a:pPr algn="l"/>
            <a:r>
              <a:rPr lang="ru-RU" dirty="0"/>
              <a:t>10.Романова </a:t>
            </a:r>
            <a:r>
              <a:rPr lang="ru-RU" dirty="0" err="1"/>
              <a:t>Олесия</a:t>
            </a:r>
            <a:r>
              <a:rPr lang="ru-RU" dirty="0"/>
              <a:t> Александровна</a:t>
            </a:r>
          </a:p>
          <a:p>
            <a:pPr algn="l"/>
            <a:r>
              <a:rPr lang="ru-RU" dirty="0"/>
              <a:t>11. Сапрыкина Виктория Валерьевна</a:t>
            </a:r>
          </a:p>
          <a:p>
            <a:pPr algn="l"/>
            <a:r>
              <a:rPr lang="ru-RU" dirty="0"/>
              <a:t>12. Семенов Дмитрий Юрьевич</a:t>
            </a:r>
          </a:p>
          <a:p>
            <a:pPr algn="l"/>
            <a:r>
              <a:rPr lang="ru-RU" dirty="0"/>
              <a:t>13. Сорокин Сергей Юрьевич</a:t>
            </a:r>
          </a:p>
          <a:p>
            <a:pPr algn="l"/>
            <a:r>
              <a:rPr lang="ru-RU" dirty="0"/>
              <a:t>14. Степанов Валентин Николаевич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7E9AB1-0147-4A96-9007-BA784B0712BD}"/>
              </a:ext>
            </a:extLst>
          </p:cNvPr>
          <p:cNvSpPr txBox="1"/>
          <p:nvPr/>
        </p:nvSpPr>
        <p:spPr>
          <a:xfrm>
            <a:off x="304800" y="5852497"/>
            <a:ext cx="11514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За прошедший период проведено 6 заседаний наблюдательного совета. </a:t>
            </a:r>
          </a:p>
          <a:p>
            <a:r>
              <a:rPr lang="ru-RU" sz="2200" dirty="0"/>
              <a:t>Протоколы заседаний Наблюдательного совета опубликованы на сайте </a:t>
            </a:r>
            <a:r>
              <a:rPr lang="en-US" sz="2200" dirty="0"/>
              <a:t>nbmz.ru</a:t>
            </a:r>
            <a:endParaRPr lang="ru-RU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95B463-2EDB-45C1-A38F-2AE2B986B6C4}"/>
              </a:ext>
            </a:extLst>
          </p:cNvPr>
          <p:cNvSpPr txBox="1"/>
          <p:nvPr/>
        </p:nvSpPr>
        <p:spPr>
          <a:xfrm>
            <a:off x="304800" y="1059349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Генеральным директором Ассоциации на</a:t>
            </a:r>
            <a:r>
              <a:rPr lang="en-US" sz="2800" dirty="0"/>
              <a:t> </a:t>
            </a:r>
            <a:r>
              <a:rPr lang="ru-RU" sz="2800" dirty="0"/>
              <a:t>Учредительном собрании </a:t>
            </a:r>
            <a:endParaRPr lang="en-US" sz="2800" dirty="0"/>
          </a:p>
          <a:p>
            <a:r>
              <a:rPr lang="ru-RU" sz="2800" dirty="0"/>
              <a:t>18 сентября 2018 года избран Зингерман Борис Валентинович.</a:t>
            </a:r>
          </a:p>
          <a:p>
            <a:endParaRPr lang="ru-RU" sz="800" dirty="0"/>
          </a:p>
          <a:p>
            <a:r>
              <a:rPr lang="ru-RU" sz="2800" b="1" u="sng" dirty="0"/>
              <a:t>Избран Наблюдательный совет Ассоциации в составе 14 человек: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7906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1A0FD-F50E-494C-B771-50C7A9F5D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13816"/>
          </a:xfrm>
        </p:spPr>
        <p:txBody>
          <a:bodyPr>
            <a:normAutofit fontScale="90000"/>
          </a:bodyPr>
          <a:lstStyle/>
          <a:p>
            <a:r>
              <a:rPr lang="ru-RU" dirty="0"/>
              <a:t>Сдача обязательной отчетности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43BBF2-3A2D-45F0-AD64-5B9DBAD95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266" y="1118617"/>
            <a:ext cx="11057467" cy="5078983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В соответствии с законодательством РФ Ассоциацией сдана обязательная отчетность в Министерство юстиции Российской федерации. Отчетность принята Министерством юстиции и опубликована на его сайте.</a:t>
            </a:r>
          </a:p>
          <a:p>
            <a:pPr algn="l"/>
            <a:endParaRPr lang="ru-RU" sz="3200" dirty="0"/>
          </a:p>
          <a:p>
            <a:pPr algn="l"/>
            <a:r>
              <a:rPr lang="ru-RU" sz="3200" dirty="0"/>
              <a:t>В ФНС РФ сдана предусмотренная законодательством бухгалтерская и налоговая отчетность.</a:t>
            </a:r>
          </a:p>
          <a:p>
            <a:pPr algn="l"/>
            <a:endParaRPr lang="ru-RU" sz="3200" dirty="0"/>
          </a:p>
          <a:p>
            <a:pPr algn="l"/>
            <a:r>
              <a:rPr lang="ru-RU" sz="3200" dirty="0"/>
              <a:t>Обязательная отчетность включена в раздаточные материалы нашего Собрания.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67380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1A0FD-F50E-494C-B771-50C7A9F5D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0120"/>
          </a:xfrm>
        </p:spPr>
        <p:txBody>
          <a:bodyPr>
            <a:normAutofit/>
          </a:bodyPr>
          <a:lstStyle/>
          <a:p>
            <a:r>
              <a:rPr lang="ru-RU" dirty="0"/>
              <a:t>Отчет об исполнении бюджета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43BBF2-3A2D-45F0-AD64-5B9DBAD95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60120"/>
            <a:ext cx="12192000" cy="5897879"/>
          </a:xfrm>
        </p:spPr>
        <p:txBody>
          <a:bodyPr/>
          <a:lstStyle/>
          <a:p>
            <a:pPr algn="l"/>
            <a:r>
              <a:rPr lang="ru-RU" dirty="0"/>
              <a:t>Бюджет ассоциации на 2018 – первый квартал 2019 года утвержден Наблюдательным советом Ассоциации НБМЗ на заседании №3 25 октября 2018 года.</a:t>
            </a:r>
          </a:p>
          <a:p>
            <a:pPr algn="l"/>
            <a:r>
              <a:rPr lang="ru-RU" dirty="0"/>
              <a:t>Источник доходов бюджета – учредительные взносы участников и добровольные целевые взносы на уставную деятельность Ассоциации.</a:t>
            </a:r>
          </a:p>
          <a:p>
            <a:pPr algn="l"/>
            <a:r>
              <a:rPr lang="ru-RU" dirty="0"/>
              <a:t>Общий отчет об исполнении бюджета за 2018 – 1 квартал 2019 ( в тысячах рублей).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dirty="0"/>
              <a:t>Развернутый по статьям отчет об исполнении бюджета – в раздаточных материалах у членов Ассоциации.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0790F6D8-D888-4FB9-BBF7-9F972C82E3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016" y="3147058"/>
          <a:ext cx="11923777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1212">
                  <a:extLst>
                    <a:ext uri="{9D8B030D-6E8A-4147-A177-3AD203B41FA5}">
                      <a16:colId xmlns:a16="http://schemas.microsoft.com/office/drawing/2014/main" xmlns="" val="2906243088"/>
                    </a:ext>
                  </a:extLst>
                </a:gridCol>
                <a:gridCol w="1108264">
                  <a:extLst>
                    <a:ext uri="{9D8B030D-6E8A-4147-A177-3AD203B41FA5}">
                      <a16:colId xmlns:a16="http://schemas.microsoft.com/office/drawing/2014/main" xmlns="" val="3178695049"/>
                    </a:ext>
                  </a:extLst>
                </a:gridCol>
                <a:gridCol w="1364016">
                  <a:extLst>
                    <a:ext uri="{9D8B030D-6E8A-4147-A177-3AD203B41FA5}">
                      <a16:colId xmlns:a16="http://schemas.microsoft.com/office/drawing/2014/main" xmlns="" val="1006878575"/>
                    </a:ext>
                  </a:extLst>
                </a:gridCol>
                <a:gridCol w="1125314">
                  <a:extLst>
                    <a:ext uri="{9D8B030D-6E8A-4147-A177-3AD203B41FA5}">
                      <a16:colId xmlns:a16="http://schemas.microsoft.com/office/drawing/2014/main" xmlns="" val="340888442"/>
                    </a:ext>
                  </a:extLst>
                </a:gridCol>
                <a:gridCol w="1108264">
                  <a:extLst>
                    <a:ext uri="{9D8B030D-6E8A-4147-A177-3AD203B41FA5}">
                      <a16:colId xmlns:a16="http://schemas.microsoft.com/office/drawing/2014/main" xmlns="" val="970684970"/>
                    </a:ext>
                  </a:extLst>
                </a:gridCol>
                <a:gridCol w="1477684">
                  <a:extLst>
                    <a:ext uri="{9D8B030D-6E8A-4147-A177-3AD203B41FA5}">
                      <a16:colId xmlns:a16="http://schemas.microsoft.com/office/drawing/2014/main" xmlns="" val="2252561109"/>
                    </a:ext>
                  </a:extLst>
                </a:gridCol>
                <a:gridCol w="1125314">
                  <a:extLst>
                    <a:ext uri="{9D8B030D-6E8A-4147-A177-3AD203B41FA5}">
                      <a16:colId xmlns:a16="http://schemas.microsoft.com/office/drawing/2014/main" xmlns="" val="1499487685"/>
                    </a:ext>
                  </a:extLst>
                </a:gridCol>
                <a:gridCol w="3523709">
                  <a:extLst>
                    <a:ext uri="{9D8B030D-6E8A-4147-A177-3AD203B41FA5}">
                      <a16:colId xmlns:a16="http://schemas.microsoft.com/office/drawing/2014/main" xmlns="" val="1628633471"/>
                    </a:ext>
                  </a:extLst>
                </a:gridCol>
              </a:tblGrid>
              <a:tr h="291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План, тыс. рублей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Факт, тыс. рублей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Заключение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45284692"/>
                  </a:ext>
                </a:extLst>
              </a:tr>
              <a:tr h="582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2018 год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квартал 2019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Итого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2018 год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квартал 2019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Итого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3414643"/>
                  </a:ext>
                </a:extLst>
              </a:tr>
              <a:tr h="873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Доход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      686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        1 379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     2 065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      442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      1 084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     1 526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Остаток средств в распоряжении Ассоциации на исполнение уставных целей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4178778"/>
                  </a:ext>
                </a:extLst>
              </a:tr>
              <a:tr h="582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Расход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      686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        1 379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     2 065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      151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        498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        649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Экономия расходной части бюджета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6283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083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CFDDDE-72D3-493A-95DC-A4B66456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38100"/>
            <a:ext cx="79152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891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2228</Words>
  <Application>Microsoft Office PowerPoint</Application>
  <PresentationFormat>Произвольный</PresentationFormat>
  <Paragraphs>355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 Office</vt:lpstr>
      <vt:lpstr>Office Theme</vt:lpstr>
      <vt:lpstr>Диаграмма</vt:lpstr>
      <vt:lpstr>Слайд 1</vt:lpstr>
      <vt:lpstr>Слайд 2</vt:lpstr>
      <vt:lpstr>Призываем всех, занимающихся проектами, связанными с искусственным интеллектом (ИИ)  и  системами поддержки принятия врачебных решений (СППВР) ВСТУПАТЬ в Ассоциацию! </vt:lpstr>
      <vt:lpstr>Формальности</vt:lpstr>
      <vt:lpstr>Учреждение Ассоциации</vt:lpstr>
      <vt:lpstr>Выборные органы Ассоциации</vt:lpstr>
      <vt:lpstr>Сдача обязательной отчетности</vt:lpstr>
      <vt:lpstr>Отчет об исполнении бюджета</vt:lpstr>
      <vt:lpstr>Слайд 9</vt:lpstr>
      <vt:lpstr>Финансовый план (смета) Ассоциации на апрель – декабрь 2019 года</vt:lpstr>
      <vt:lpstr>Слайд 11</vt:lpstr>
      <vt:lpstr>За период работы ассоциации поступило 37 заявлений о приеме в члены Ассоциации. Решениями Наблюдательного совета одобрен прием 30 новых членов:</vt:lpstr>
      <vt:lpstr>О членских взносах членов Ассоциации на 2019 год</vt:lpstr>
      <vt:lpstr>Об избрании Ревизора и Аудитора Ассоциации</vt:lpstr>
      <vt:lpstr>Порядок голосования за решения</vt:lpstr>
      <vt:lpstr>«Неформальности»</vt:lpstr>
      <vt:lpstr>Слайд 17</vt:lpstr>
      <vt:lpstr>Деятельность Ассоциации</vt:lpstr>
      <vt:lpstr>Деятельность Ассоциации</vt:lpstr>
      <vt:lpstr>Деятельность Ассоциации</vt:lpstr>
      <vt:lpstr>Деятельность Ассоциации – Смотры проектов </vt:lpstr>
      <vt:lpstr>Деятельность Ассоциации – пилотные проекты </vt:lpstr>
      <vt:lpstr>Организация пилотного проекта</vt:lpstr>
      <vt:lpstr>Регион на практике проверил работу Webiomed и Botkin.Ai</vt:lpstr>
      <vt:lpstr>Слайд 25</vt:lpstr>
      <vt:lpstr>Слайд 26</vt:lpstr>
      <vt:lpstr>Слайд 27</vt:lpstr>
      <vt:lpstr>Слайд 28</vt:lpstr>
      <vt:lpstr>Слайд 29</vt:lpstr>
      <vt:lpstr>Слайд 30</vt:lpstr>
      <vt:lpstr>Национальный оператор биомедицинских данных</vt:lpstr>
      <vt:lpstr>Национальный оператор биомедицинских данных</vt:lpstr>
      <vt:lpstr>Сотрудничество  сегодня будут подписаны соглашения с:  </vt:lpstr>
      <vt:lpstr>Мероприятия</vt:lpstr>
      <vt:lpstr>Ассоциация разработчиков и пользователей искусственного интеллекта в медицине  «Национальная база медицинских знаний» http://nbmz.ru/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Инициатива по определению  медицинского программного обеспечения как отдельного объекта регулирования в законе  «Об основах охраны здоровья граждан в РФ (ФЗ№323)</dc:title>
  <dc:creator>Борис Зингерман</dc:creator>
  <cp:lastModifiedBy>ASUS</cp:lastModifiedBy>
  <cp:revision>32</cp:revision>
  <dcterms:created xsi:type="dcterms:W3CDTF">2018-11-21T02:07:05Z</dcterms:created>
  <dcterms:modified xsi:type="dcterms:W3CDTF">2019-04-30T12:39:47Z</dcterms:modified>
</cp:coreProperties>
</file>