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  <p:sldId id="265" r:id="rId5"/>
    <p:sldId id="263" r:id="rId6"/>
    <p:sldId id="264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57328-218D-CBE1-62D4-77AFD5820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00A024-7948-BD7D-9E84-88DD58F70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4CE49-1B98-2A7C-7DB2-6A4CF1D9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84276-3CCC-1387-9FEA-B1B65E3C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6FE06-0740-08B6-DD81-A1D5C30B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8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80398-7691-E4B8-B2BF-B3486D10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64D404-D0DD-9D18-E7E1-AF3D2680C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91199-FDA0-52D0-E07A-664A9F3F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C10C6-B148-26F8-D89A-111D7E1D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388110-9294-56CD-1EAB-0AA3DE41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5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DD333B-6320-7A41-C8FD-6EEB6ECD0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9CDD5E-B082-027E-DDC2-1F3F12C01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39AEA-A41A-5750-5A40-89A05EBF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2B374-56D0-FA77-68CC-8B245C53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D7B34B-9D71-6E25-A7ED-07318383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4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1DADD-6662-8011-54C8-7EFCA9C5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247FFF-583E-BFE5-172D-E76BFC4DD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10D76-E264-7E91-7A4A-6CA264C6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5A79F-DD7E-A714-D764-F4FB0A6E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F96E6-9F0F-51D1-37DB-6AE6D76E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99FCB-F651-DB4A-BE9F-21A8793F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FC4A0F-C3F5-8E80-96A0-E513BAF3A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556EE1-6FC3-C4DD-83C3-6A82B162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B57AF-F4CB-73D4-33F3-0316CBD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08608-E5BC-0C5B-CD85-6EE6664C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1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B1CCB-AB17-F9A6-FFB6-D7FADCFD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732B4-36C0-3912-F249-82F0E5700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0554CC-C7C3-50A5-F9CC-1488B1552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749D3C-B526-0A25-0CE0-DA715486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0BA2F-9EF3-E448-A4B8-D0E3AC7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ED15A4-43D1-B7D4-D7F1-229C5BC3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2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41C99-8DC4-74C7-8690-7EDF874A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6A23A7-7178-D06E-A73E-A9A26C385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A76C32-5CC3-B907-B7D3-B2CF4BF99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789E40-16C2-B2D7-7BE7-C2113222C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A480A3-CC89-9BF0-6F4F-53FDCF9D5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73947D-7C98-1B0F-A00F-3C87432F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5A840C-D988-D445-E1A2-8C063C65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C1E72C-72A0-0F69-9C52-B4280E2D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6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224BF-D849-AE9C-99FF-598D3BF1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703717-B3D8-A974-5BE5-4E56AC05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13FF7F-1A7E-ABC7-5DA0-B50BFCA1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3CDFBC-6C42-9954-EF22-B331D1A5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8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11C0F3-71EA-7DBD-C322-DE947935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C023EA-8966-2E48-D03C-4677EC23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0C0E10-ECA7-9D99-3399-2E6A6308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6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1C39E-5DF0-5F80-955F-ACE17117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598B3-60E5-B03C-87EC-D762106D7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4702A8-437A-FA0C-1DC8-CC681E606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238F50-9DA2-2AF1-B29A-8698ACCF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51FC50-BE11-CD89-9A9B-6133DD7E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2E3DA-B869-4AD3-966A-1204BA5C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9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654F8-19AA-D2B2-144A-F95E0B97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3D4A87-E03E-2F2F-26F8-EC0817F94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171F66-F3E9-B91A-980D-37EE5EEA9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B8FC4-E700-3D4B-A12F-6BCCF0CD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858FA7-7A50-4268-DA48-CEF81A5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44FEA0-7339-22B9-BCE4-1EFD98E3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8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E07AD-3F65-425A-54C2-B8C6CC64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5FAD50-BD4F-0AAC-98C7-BC947F0B9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1F656-C661-4EC6-985C-F72DDA9B6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59AE-835D-462C-B675-9965C3ECA16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452B4A-B46A-61F8-6004-5A3BD68DD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BC37F-7E15-9763-7D5E-26AFCAEA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F4543-5795-47E1-89CB-E222CCB3A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1283516"/>
          </a:xfrm>
        </p:spPr>
        <p:txBody>
          <a:bodyPr>
            <a:noAutofit/>
          </a:bodyPr>
          <a:lstStyle/>
          <a:p>
            <a:r>
              <a:rPr lang="ru-RU" sz="4400" dirty="0">
                <a:latin typeface="+mn-lt"/>
              </a:rPr>
              <a:t>Экспериментальные правовые режимы в здравоохранении (регуляторные «песочницы»)</a:t>
            </a:r>
            <a:endParaRPr lang="ru-RU" sz="4400" b="1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044234-112E-44EE-9BBA-5EDEFEEE2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5948" y="1937369"/>
            <a:ext cx="8691555" cy="248807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600" b="1" dirty="0"/>
              <a:t>Зингерман Б.В.      </a:t>
            </a:r>
            <a:r>
              <a:rPr lang="ru-RU" sz="2600" dirty="0"/>
              <a:t>+7-916-235-58-67</a:t>
            </a:r>
            <a:r>
              <a:rPr lang="en-US" sz="2600" dirty="0"/>
              <a:t>,  </a:t>
            </a:r>
            <a:r>
              <a:rPr lang="ru-RU" sz="2600" dirty="0"/>
              <a:t> </a:t>
            </a:r>
            <a:r>
              <a:rPr lang="en-US" sz="2600" dirty="0"/>
              <a:t>boriszing@gmail.com</a:t>
            </a:r>
            <a:endParaRPr lang="ru-RU" sz="2600" dirty="0"/>
          </a:p>
          <a:p>
            <a:pPr algn="l"/>
            <a:endParaRPr lang="ru-RU" sz="2600" b="1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директор  Ассоциации разработчиков и пользователей искусственного интеллекта в медицине «Национальная база медицинских знаний»,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руководитель экспертной группы по оценке ЭПР в АНО «Цифровая экономика»</a:t>
            </a:r>
          </a:p>
          <a:p>
            <a:endParaRPr lang="ru-RU" dirty="0"/>
          </a:p>
        </p:txBody>
      </p:sp>
      <p:pic>
        <p:nvPicPr>
          <p:cNvPr id="102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id="{204B4151-9F00-4D12-843D-961B02BF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1" y="2184962"/>
            <a:ext cx="2488075" cy="24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-pat">
            <a:extLst>
              <a:ext uri="{FF2B5EF4-FFF2-40B4-BE49-F238E27FC236}">
                <a16:creationId xmlns:a16="http://schemas.microsoft.com/office/drawing/2014/main" id="{2700BE75-106F-9193-70EB-58EAB0F6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1" y="4767753"/>
            <a:ext cx="3314492" cy="8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A21E46-9ADE-E3FF-8747-42415E54EF69}"/>
              </a:ext>
            </a:extLst>
          </p:cNvPr>
          <p:cNvSpPr txBox="1"/>
          <p:nvPr/>
        </p:nvSpPr>
        <p:spPr>
          <a:xfrm>
            <a:off x="3375949" y="4767753"/>
            <a:ext cx="7326263" cy="1281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Научный руководитель платформы </a:t>
            </a:r>
            <a:r>
              <a:rPr lang="en-US" sz="2400" dirty="0"/>
              <a:t>Medsenger.AI</a:t>
            </a:r>
            <a:r>
              <a:rPr lang="ru-RU" sz="2400" dirty="0"/>
              <a:t>, предназначенной для организации дистанционного мониторинга пациента его лечащим врачом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6685350-9984-3CA2-9008-4DC29C74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11" y="4924853"/>
            <a:ext cx="1352693" cy="9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2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732" y="281655"/>
            <a:ext cx="10054465" cy="164874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Ассоциация разработчиков и пользователей искусственного интеллекта в медицине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«Национальная база медицинских знаний»</a:t>
            </a:r>
            <a:r>
              <a:rPr lang="ru-RU" sz="2800" b="1" dirty="0">
                <a:latin typeface="+mn-lt"/>
              </a:rPr>
              <a:t> </a:t>
            </a:r>
            <a:br>
              <a:rPr lang="ru-RU" sz="2800" b="1" dirty="0">
                <a:latin typeface="+mn-lt"/>
              </a:rPr>
            </a:br>
            <a:br>
              <a:rPr lang="ru-RU" sz="800" b="1" dirty="0">
                <a:latin typeface="+mn-lt"/>
              </a:rPr>
            </a:br>
            <a:r>
              <a:rPr lang="ru-RU" sz="3200" b="1" dirty="0">
                <a:latin typeface="+mn-lt"/>
              </a:rPr>
              <a:t>http://nbmz.ru/</a:t>
            </a:r>
            <a:br>
              <a:rPr lang="ru-RU" sz="1600" b="1" dirty="0"/>
            </a:br>
            <a:endParaRPr lang="ru-RU" sz="1600" b="1" dirty="0">
              <a:latin typeface="+mn-lt"/>
            </a:endParaRP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0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AAEDA6-3DE3-49A7-B725-1F91AAA1A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81"/>
          <a:stretch/>
        </p:blipFill>
        <p:spPr>
          <a:xfrm>
            <a:off x="0" y="2186270"/>
            <a:ext cx="12192000" cy="46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2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AB028-19EE-5E7E-FC3D-72A7E411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79900"/>
            <a:ext cx="10934350" cy="1220394"/>
          </a:xfrm>
        </p:spPr>
        <p:txBody>
          <a:bodyPr>
            <a:normAutofit/>
          </a:bodyPr>
          <a:lstStyle/>
          <a:p>
            <a:r>
              <a:rPr lang="ru-RU" sz="3800" b="1" dirty="0">
                <a:latin typeface="+mn-lt"/>
              </a:rPr>
              <a:t>Закон-спутник</a:t>
            </a:r>
            <a:r>
              <a:rPr lang="ru-RU" sz="3800" dirty="0">
                <a:latin typeface="+mn-lt"/>
              </a:rPr>
              <a:t> по ЭПР  от 02.07.2021 </a:t>
            </a:r>
            <a:r>
              <a:rPr lang="en-US" sz="3800" dirty="0">
                <a:latin typeface="+mn-lt"/>
              </a:rPr>
              <a:t>N 331-</a:t>
            </a:r>
            <a:r>
              <a:rPr lang="ru-RU" sz="3800" dirty="0">
                <a:latin typeface="+mn-lt"/>
              </a:rPr>
              <a:t>ФЗ к закону об ЭПР (от 31.07.2020 года N 258-ФЗ)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66BE4-8F78-E06E-529E-86ADA3C7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0" y="1359017"/>
            <a:ext cx="11585196" cy="5301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Внес дополнения в основной закон № 323-ФЗ «Об охране здоровья в РФ»:</a:t>
            </a:r>
          </a:p>
          <a:p>
            <a:r>
              <a:rPr lang="ru-RU" dirty="0"/>
              <a:t> </a:t>
            </a:r>
            <a:r>
              <a:rPr lang="ru-RU" b="1" dirty="0"/>
              <a:t>Статья 20. </a:t>
            </a:r>
            <a:r>
              <a:rPr lang="ru-RU" dirty="0"/>
              <a:t>Информированное добровольное согласие на медицинское вмешательство и на отказ от медицинского вмешательства</a:t>
            </a:r>
          </a:p>
          <a:p>
            <a:r>
              <a:rPr lang="ru-RU" b="1" dirty="0"/>
              <a:t>Статья 36.1. </a:t>
            </a:r>
            <a:r>
              <a:rPr lang="ru-RU" dirty="0"/>
              <a:t>Особенности медицинской помощи, оказываемой в рамках клинической апробации</a:t>
            </a:r>
          </a:p>
          <a:p>
            <a:r>
              <a:rPr lang="ru-RU" b="1" dirty="0"/>
              <a:t>Статья 36.2. </a:t>
            </a:r>
            <a:r>
              <a:rPr lang="ru-RU" dirty="0"/>
              <a:t>Особенности медицинской помощи, оказываемой с применением телемедицинских технологий</a:t>
            </a:r>
          </a:p>
          <a:p>
            <a:r>
              <a:rPr lang="ru-RU" b="1" dirty="0"/>
              <a:t>Статья 38. </a:t>
            </a:r>
            <a:r>
              <a:rPr lang="ru-RU" dirty="0"/>
              <a:t>Медицинские изделия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+ </a:t>
            </a:r>
          </a:p>
          <a:p>
            <a:r>
              <a:rPr lang="ru-RU" b="1" dirty="0"/>
              <a:t>статьи 6</a:t>
            </a:r>
            <a:r>
              <a:rPr lang="en-US" b="1" dirty="0"/>
              <a:t> </a:t>
            </a:r>
            <a:r>
              <a:rPr lang="ru-RU" b="1" dirty="0"/>
              <a:t>и </a:t>
            </a:r>
            <a:r>
              <a:rPr lang="en-US" b="1" dirty="0"/>
              <a:t>10 </a:t>
            </a:r>
            <a:r>
              <a:rPr lang="ru-RU" b="1" dirty="0"/>
              <a:t>закона </a:t>
            </a:r>
            <a:r>
              <a:rPr lang="ru-RU" dirty="0"/>
              <a:t>«О персональных данных»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3200" b="1" dirty="0"/>
              <a:t>За год различными заявителями было подано 8 заявок на ЭПР 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Ни один пока не утвержден!!!!!!!!!!!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30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AD427-5840-36B3-F18F-C595FD74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ЭПР в телемедицине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5E64A-D7F6-DAC1-DDE2-8C89397CF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128"/>
            <a:ext cx="11141279" cy="5217953"/>
          </a:xfrm>
        </p:spPr>
        <p:txBody>
          <a:bodyPr>
            <a:normAutofit/>
          </a:bodyPr>
          <a:lstStyle/>
          <a:p>
            <a:r>
              <a:rPr lang="ru-RU" dirty="0"/>
              <a:t>Действие требований, …… (по телемедицине)……, может быть изменено или исключено </a:t>
            </a:r>
            <a:r>
              <a:rPr lang="ru-RU" b="1" dirty="0"/>
              <a:t>в отношении медицинских организаций частной системы здравоохранения </a:t>
            </a:r>
            <a:r>
              <a:rPr lang="ru-RU" dirty="0"/>
              <a:t>- участников экспериментального правового режима в сфере цифровых инноваций в соответствии с программой экспериментального правового режима в сфере цифровых инноваций</a:t>
            </a:r>
          </a:p>
          <a:p>
            <a:r>
              <a:rPr lang="ru-RU" dirty="0"/>
              <a:t>Финансовое обеспечение оказания гражданам медицинской помощи с применением телемедицинских технологий в рамках экспериментального правового режима </a:t>
            </a:r>
            <a:r>
              <a:rPr lang="ru-RU" b="1" dirty="0"/>
              <a:t>не может осуществляться за счет средств бюджетов бюджетной системы Российской Федерации, в том числе за счет средств обязательного медицинского страхования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397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15CBC-FDBD-E6D6-9467-2BB0A21F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2" y="0"/>
            <a:ext cx="12018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16AF93-C346-3072-9735-B921DCEF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0" y="0"/>
            <a:ext cx="11846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3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EEB6B-822E-1A8F-BBB0-FBAEED35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Другие ЭПР в здравоохранении, поданные за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5DBB6-4311-276F-20BB-425A5AC02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ООО «</a:t>
            </a:r>
            <a:r>
              <a:rPr lang="ru-RU" dirty="0" err="1"/>
              <a:t>ДатаМатрикс</a:t>
            </a:r>
            <a:r>
              <a:rPr lang="ru-RU" dirty="0"/>
              <a:t>» по </a:t>
            </a:r>
            <a:r>
              <a:rPr lang="ru-RU" b="1" dirty="0"/>
              <a:t>обработке медицинских данных </a:t>
            </a:r>
          </a:p>
          <a:p>
            <a:pPr marL="0" indent="0">
              <a:buNone/>
            </a:pPr>
            <a:endParaRPr lang="ru-RU" sz="1200" b="1" dirty="0"/>
          </a:p>
          <a:p>
            <a:r>
              <a:rPr lang="ru-RU" dirty="0"/>
              <a:t>ООО «Социальные технологии» (глобальный проект) и ООО «</a:t>
            </a:r>
            <a:r>
              <a:rPr lang="ru-RU" dirty="0" err="1"/>
              <a:t>Телеосмотр</a:t>
            </a:r>
            <a:r>
              <a:rPr lang="ru-RU" dirty="0"/>
              <a:t>» (локально в Кемеровской области) - по расширению возможностей </a:t>
            </a:r>
            <a:r>
              <a:rPr lang="ru-RU" b="1" dirty="0"/>
              <a:t>проведения предрейсовых и послерейсовых медицинских осмотров работников в дистанционном формате</a:t>
            </a:r>
          </a:p>
          <a:p>
            <a:pPr marL="0" indent="0">
              <a:buNone/>
            </a:pPr>
            <a:endParaRPr lang="ru-RU" sz="1300" b="1" dirty="0"/>
          </a:p>
          <a:p>
            <a:r>
              <a:rPr lang="ru-RU" dirty="0"/>
              <a:t>АО «Объединённая приборостроительная корпорация» (в составе РОСТЕХ) - по организации оказания медицинских услуг с </a:t>
            </a:r>
            <a:r>
              <a:rPr lang="ru-RU" b="1" dirty="0"/>
              <a:t>использованием платформы ПМП </a:t>
            </a:r>
            <a:r>
              <a:rPr lang="ru-RU" dirty="0"/>
              <a:t>(инициатива «Персональные медицинские помощники»)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496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354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Экспериментальные правовые режимы в здравоохранении (регуляторные «песочницы»)</vt:lpstr>
      <vt:lpstr>Ассоциация разработчиков и пользователей искусственного интеллекта в медицине  «Национальная база медицинских знаний»   http://nbmz.ru/ </vt:lpstr>
      <vt:lpstr>Закон-спутник по ЭПР  от 02.07.2021 N 331-ФЗ к закону об ЭПР (от 31.07.2020 года N 258-ФЗ)</vt:lpstr>
      <vt:lpstr>Особенности ЭПР в телемедицине </vt:lpstr>
      <vt:lpstr>Презентация PowerPoint</vt:lpstr>
      <vt:lpstr>Презентация PowerPoint</vt:lpstr>
      <vt:lpstr>Другие ЭПР в здравоохранении, поданные за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Экспериментальные правовые режимы в здравоохранении (регуляторные «песочницы»)</dc:title>
  <dc:creator>Boris Zingerman</dc:creator>
  <cp:lastModifiedBy>Boris Zingerman</cp:lastModifiedBy>
  <cp:revision>4</cp:revision>
  <dcterms:created xsi:type="dcterms:W3CDTF">2022-11-29T13:45:50Z</dcterms:created>
  <dcterms:modified xsi:type="dcterms:W3CDTF">2022-11-30T10:10:10Z</dcterms:modified>
</cp:coreProperties>
</file>